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2"/>
  </p:notesMasterIdLst>
  <p:sldIdLst>
    <p:sldId id="390" r:id="rId2"/>
    <p:sldId id="402" r:id="rId3"/>
    <p:sldId id="404" r:id="rId4"/>
    <p:sldId id="406" r:id="rId5"/>
    <p:sldId id="407" r:id="rId6"/>
    <p:sldId id="408" r:id="rId7"/>
    <p:sldId id="409" r:id="rId8"/>
    <p:sldId id="411" r:id="rId9"/>
    <p:sldId id="413" r:id="rId10"/>
    <p:sldId id="412" r:id="rId11"/>
    <p:sldId id="414" r:id="rId12"/>
    <p:sldId id="449" r:id="rId13"/>
    <p:sldId id="450" r:id="rId14"/>
    <p:sldId id="417" r:id="rId15"/>
    <p:sldId id="418" r:id="rId16"/>
    <p:sldId id="419" r:id="rId17"/>
    <p:sldId id="420" r:id="rId18"/>
    <p:sldId id="421" r:id="rId19"/>
    <p:sldId id="422" r:id="rId20"/>
    <p:sldId id="423" r:id="rId21"/>
    <p:sldId id="425" r:id="rId22"/>
    <p:sldId id="424" r:id="rId23"/>
    <p:sldId id="426" r:id="rId24"/>
    <p:sldId id="428" r:id="rId25"/>
    <p:sldId id="427" r:id="rId26"/>
    <p:sldId id="429" r:id="rId27"/>
    <p:sldId id="430" r:id="rId28"/>
    <p:sldId id="431" r:id="rId29"/>
    <p:sldId id="451" r:id="rId30"/>
    <p:sldId id="432" r:id="rId31"/>
    <p:sldId id="452" r:id="rId32"/>
    <p:sldId id="436" r:id="rId33"/>
    <p:sldId id="437" r:id="rId34"/>
    <p:sldId id="438" r:id="rId35"/>
    <p:sldId id="439" r:id="rId36"/>
    <p:sldId id="441" r:id="rId37"/>
    <p:sldId id="443" r:id="rId38"/>
    <p:sldId id="444" r:id="rId39"/>
    <p:sldId id="445" r:id="rId40"/>
    <p:sldId id="446" r:id="rId41"/>
    <p:sldId id="447" r:id="rId42"/>
    <p:sldId id="454" r:id="rId43"/>
    <p:sldId id="455" r:id="rId44"/>
    <p:sldId id="457" r:id="rId45"/>
    <p:sldId id="460" r:id="rId46"/>
    <p:sldId id="458" r:id="rId47"/>
    <p:sldId id="461" r:id="rId48"/>
    <p:sldId id="463" r:id="rId49"/>
    <p:sldId id="464" r:id="rId50"/>
    <p:sldId id="465" r:id="rId51"/>
    <p:sldId id="466" r:id="rId52"/>
    <p:sldId id="467" r:id="rId53"/>
    <p:sldId id="468" r:id="rId54"/>
    <p:sldId id="469" r:id="rId55"/>
    <p:sldId id="470" r:id="rId56"/>
    <p:sldId id="473" r:id="rId57"/>
    <p:sldId id="472" r:id="rId58"/>
    <p:sldId id="475" r:id="rId59"/>
    <p:sldId id="476" r:id="rId60"/>
    <p:sldId id="477" r:id="rId6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345F"/>
    <a:srgbClr val="1F35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BF6339-1CDD-4652-ADEC-03D3909804B7}" v="345" dt="2022-03-14T13:31:43.9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83" autoAdjust="0"/>
    <p:restoredTop sz="94660"/>
  </p:normalViewPr>
  <p:slideViewPr>
    <p:cSldViewPr snapToGrid="0">
      <p:cViewPr varScale="1">
        <p:scale>
          <a:sx n="78" d="100"/>
          <a:sy n="78" d="100"/>
        </p:scale>
        <p:origin x="60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68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microsoft.com/office/2016/11/relationships/changesInfo" Target="changesInfos/changesInfo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arzyna Michalak-Głogowska" userId="d68cc175-14d5-4872-aba4-c4a36aae07f6" providerId="ADAL" clId="{15BF6339-1CDD-4652-ADEC-03D3909804B7}"/>
    <pc:docChg chg="undo custSel addSld modSld">
      <pc:chgData name="Katarzyna Michalak-Głogowska" userId="d68cc175-14d5-4872-aba4-c4a36aae07f6" providerId="ADAL" clId="{15BF6339-1CDD-4652-ADEC-03D3909804B7}" dt="2022-03-14T13:31:43.997" v="968" actId="1076"/>
      <pc:docMkLst>
        <pc:docMk/>
      </pc:docMkLst>
      <pc:sldChg chg="modSp mod">
        <pc:chgData name="Katarzyna Michalak-Głogowska" userId="d68cc175-14d5-4872-aba4-c4a36aae07f6" providerId="ADAL" clId="{15BF6339-1CDD-4652-ADEC-03D3909804B7}" dt="2022-03-14T13:31:43.997" v="968" actId="1076"/>
        <pc:sldMkLst>
          <pc:docMk/>
          <pc:sldMk cId="1981103148" sldId="390"/>
        </pc:sldMkLst>
        <pc:spChg chg="mod">
          <ac:chgData name="Katarzyna Michalak-Głogowska" userId="d68cc175-14d5-4872-aba4-c4a36aae07f6" providerId="ADAL" clId="{15BF6339-1CDD-4652-ADEC-03D3909804B7}" dt="2022-03-14T13:31:36.432" v="967" actId="255"/>
          <ac:spMkLst>
            <pc:docMk/>
            <pc:sldMk cId="1981103148" sldId="390"/>
            <ac:spMk id="2" creationId="{8BB3AF49-B1F2-4950-B8B6-638210FE4CB5}"/>
          </ac:spMkLst>
        </pc:spChg>
        <pc:spChg chg="mod">
          <ac:chgData name="Katarzyna Michalak-Głogowska" userId="d68cc175-14d5-4872-aba4-c4a36aae07f6" providerId="ADAL" clId="{15BF6339-1CDD-4652-ADEC-03D3909804B7}" dt="2022-03-14T13:31:43.997" v="968" actId="1076"/>
          <ac:spMkLst>
            <pc:docMk/>
            <pc:sldMk cId="1981103148" sldId="390"/>
            <ac:spMk id="15363" creationId="{B3F16BA3-F077-4B6E-9D23-C51EA402DC1D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30:42.797" v="966" actId="207"/>
        <pc:sldMkLst>
          <pc:docMk/>
          <pc:sldMk cId="783828533" sldId="402"/>
        </pc:sldMkLst>
        <pc:spChg chg="mod">
          <ac:chgData name="Katarzyna Michalak-Głogowska" userId="d68cc175-14d5-4872-aba4-c4a36aae07f6" providerId="ADAL" clId="{15BF6339-1CDD-4652-ADEC-03D3909804B7}" dt="2022-03-14T13:30:42.797" v="966" actId="207"/>
          <ac:spMkLst>
            <pc:docMk/>
            <pc:sldMk cId="783828533" sldId="402"/>
            <ac:spMk id="16386" creationId="{F954C63B-045F-46CA-B44C-6B9CAA941B49}"/>
          </ac:spMkLst>
        </pc:spChg>
        <pc:spChg chg="mod">
          <ac:chgData name="Katarzyna Michalak-Głogowska" userId="d68cc175-14d5-4872-aba4-c4a36aae07f6" providerId="ADAL" clId="{15BF6339-1CDD-4652-ADEC-03D3909804B7}" dt="2022-03-14T07:49:04.889" v="22" actId="6549"/>
          <ac:spMkLst>
            <pc:docMk/>
            <pc:sldMk cId="783828533" sldId="402"/>
            <ac:spMk id="16387" creationId="{330C43CF-A060-44B7-9ECE-60B5B27CE05D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29:04.960" v="962" actId="207"/>
        <pc:sldMkLst>
          <pc:docMk/>
          <pc:sldMk cId="1804301994" sldId="404"/>
        </pc:sldMkLst>
        <pc:spChg chg="mod">
          <ac:chgData name="Katarzyna Michalak-Głogowska" userId="d68cc175-14d5-4872-aba4-c4a36aae07f6" providerId="ADAL" clId="{15BF6339-1CDD-4652-ADEC-03D3909804B7}" dt="2022-03-14T13:29:04.960" v="962" actId="207"/>
          <ac:spMkLst>
            <pc:docMk/>
            <pc:sldMk cId="1804301994" sldId="404"/>
            <ac:spMk id="16386" creationId="{F954C63B-045F-46CA-B44C-6B9CAA941B49}"/>
          </ac:spMkLst>
        </pc:spChg>
        <pc:spChg chg="mod">
          <ac:chgData name="Katarzyna Michalak-Głogowska" userId="d68cc175-14d5-4872-aba4-c4a36aae07f6" providerId="ADAL" clId="{15BF6339-1CDD-4652-ADEC-03D3909804B7}" dt="2022-03-14T12:34:39.536" v="652" actId="207"/>
          <ac:spMkLst>
            <pc:docMk/>
            <pc:sldMk cId="1804301994" sldId="404"/>
            <ac:spMk id="16387" creationId="{330C43CF-A060-44B7-9ECE-60B5B27CE05D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29:11.599" v="963" actId="207"/>
        <pc:sldMkLst>
          <pc:docMk/>
          <pc:sldMk cId="888079138" sldId="406"/>
        </pc:sldMkLst>
        <pc:spChg chg="mod">
          <ac:chgData name="Katarzyna Michalak-Głogowska" userId="d68cc175-14d5-4872-aba4-c4a36aae07f6" providerId="ADAL" clId="{15BF6339-1CDD-4652-ADEC-03D3909804B7}" dt="2022-03-14T13:29:11.599" v="963" actId="207"/>
          <ac:spMkLst>
            <pc:docMk/>
            <pc:sldMk cId="888079138" sldId="406"/>
            <ac:spMk id="16386" creationId="{F954C63B-045F-46CA-B44C-6B9CAA941B49}"/>
          </ac:spMkLst>
        </pc:spChg>
        <pc:spChg chg="mod">
          <ac:chgData name="Katarzyna Michalak-Głogowska" userId="d68cc175-14d5-4872-aba4-c4a36aae07f6" providerId="ADAL" clId="{15BF6339-1CDD-4652-ADEC-03D3909804B7}" dt="2022-03-14T07:50:19.297" v="33" actId="255"/>
          <ac:spMkLst>
            <pc:docMk/>
            <pc:sldMk cId="888079138" sldId="406"/>
            <ac:spMk id="16387" creationId="{330C43CF-A060-44B7-9ECE-60B5B27CE05D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29:24.443" v="964" actId="207"/>
        <pc:sldMkLst>
          <pc:docMk/>
          <pc:sldMk cId="266767428" sldId="407"/>
        </pc:sldMkLst>
        <pc:spChg chg="mod">
          <ac:chgData name="Katarzyna Michalak-Głogowska" userId="d68cc175-14d5-4872-aba4-c4a36aae07f6" providerId="ADAL" clId="{15BF6339-1CDD-4652-ADEC-03D3909804B7}" dt="2022-03-14T07:55:42.541" v="75" actId="122"/>
          <ac:spMkLst>
            <pc:docMk/>
            <pc:sldMk cId="266767428" sldId="407"/>
            <ac:spMk id="16386" creationId="{F954C63B-045F-46CA-B44C-6B9CAA941B49}"/>
          </ac:spMkLst>
        </pc:spChg>
        <pc:spChg chg="mod">
          <ac:chgData name="Katarzyna Michalak-Głogowska" userId="d68cc175-14d5-4872-aba4-c4a36aae07f6" providerId="ADAL" clId="{15BF6339-1CDD-4652-ADEC-03D3909804B7}" dt="2022-03-14T13:29:24.443" v="964" actId="207"/>
          <ac:spMkLst>
            <pc:docMk/>
            <pc:sldMk cId="266767428" sldId="407"/>
            <ac:spMk id="16387" creationId="{330C43CF-A060-44B7-9ECE-60B5B27CE05D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07:55:46.530" v="76" actId="122"/>
        <pc:sldMkLst>
          <pc:docMk/>
          <pc:sldMk cId="2227758486" sldId="408"/>
        </pc:sldMkLst>
        <pc:spChg chg="mod">
          <ac:chgData name="Katarzyna Michalak-Głogowska" userId="d68cc175-14d5-4872-aba4-c4a36aae07f6" providerId="ADAL" clId="{15BF6339-1CDD-4652-ADEC-03D3909804B7}" dt="2022-03-14T07:55:46.530" v="76" actId="122"/>
          <ac:spMkLst>
            <pc:docMk/>
            <pc:sldMk cId="2227758486" sldId="408"/>
            <ac:spMk id="16386" creationId="{F954C63B-045F-46CA-B44C-6B9CAA941B49}"/>
          </ac:spMkLst>
        </pc:spChg>
        <pc:spChg chg="mod">
          <ac:chgData name="Katarzyna Michalak-Głogowska" userId="d68cc175-14d5-4872-aba4-c4a36aae07f6" providerId="ADAL" clId="{15BF6339-1CDD-4652-ADEC-03D3909804B7}" dt="2022-03-14T07:55:03.990" v="68" actId="123"/>
          <ac:spMkLst>
            <pc:docMk/>
            <pc:sldMk cId="2227758486" sldId="408"/>
            <ac:spMk id="16387" creationId="{330C43CF-A060-44B7-9ECE-60B5B27CE05D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07:55:50.040" v="77" actId="122"/>
        <pc:sldMkLst>
          <pc:docMk/>
          <pc:sldMk cId="4118398679" sldId="409"/>
        </pc:sldMkLst>
        <pc:spChg chg="mod">
          <ac:chgData name="Katarzyna Michalak-Głogowska" userId="d68cc175-14d5-4872-aba4-c4a36aae07f6" providerId="ADAL" clId="{15BF6339-1CDD-4652-ADEC-03D3909804B7}" dt="2022-03-14T07:55:50.040" v="77" actId="122"/>
          <ac:spMkLst>
            <pc:docMk/>
            <pc:sldMk cId="4118398679" sldId="409"/>
            <ac:spMk id="16386" creationId="{F954C63B-045F-46CA-B44C-6B9CAA941B49}"/>
          </ac:spMkLst>
        </pc:spChg>
        <pc:spChg chg="mod">
          <ac:chgData name="Katarzyna Michalak-Głogowska" userId="d68cc175-14d5-4872-aba4-c4a36aae07f6" providerId="ADAL" clId="{15BF6339-1CDD-4652-ADEC-03D3909804B7}" dt="2022-03-14T07:54:58.560" v="67" actId="123"/>
          <ac:spMkLst>
            <pc:docMk/>
            <pc:sldMk cId="4118398679" sldId="409"/>
            <ac:spMk id="16387" creationId="{330C43CF-A060-44B7-9ECE-60B5B27CE05D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08:12:55.123" v="180" actId="242"/>
        <pc:sldMkLst>
          <pc:docMk/>
          <pc:sldMk cId="3502113300" sldId="411"/>
        </pc:sldMkLst>
        <pc:spChg chg="mod">
          <ac:chgData name="Katarzyna Michalak-Głogowska" userId="d68cc175-14d5-4872-aba4-c4a36aae07f6" providerId="ADAL" clId="{15BF6339-1CDD-4652-ADEC-03D3909804B7}" dt="2022-03-14T07:56:41.891" v="84" actId="12788"/>
          <ac:spMkLst>
            <pc:docMk/>
            <pc:sldMk cId="3502113300" sldId="411"/>
            <ac:spMk id="16386" creationId="{F954C63B-045F-46CA-B44C-6B9CAA941B49}"/>
          </ac:spMkLst>
        </pc:spChg>
        <pc:graphicFrameChg chg="mod modGraphic">
          <ac:chgData name="Katarzyna Michalak-Głogowska" userId="d68cc175-14d5-4872-aba4-c4a36aae07f6" providerId="ADAL" clId="{15BF6339-1CDD-4652-ADEC-03D3909804B7}" dt="2022-03-14T08:12:55.123" v="180" actId="242"/>
          <ac:graphicFrameMkLst>
            <pc:docMk/>
            <pc:sldMk cId="3502113300" sldId="411"/>
            <ac:graphicFrameMk id="3" creationId="{00000000-0000-0000-0000-000000000000}"/>
          </ac:graphicFrameMkLst>
        </pc:graphicFrameChg>
      </pc:sldChg>
      <pc:sldChg chg="modSp mod">
        <pc:chgData name="Katarzyna Michalak-Głogowska" userId="d68cc175-14d5-4872-aba4-c4a36aae07f6" providerId="ADAL" clId="{15BF6339-1CDD-4652-ADEC-03D3909804B7}" dt="2022-03-14T08:16:40.383" v="201" actId="123"/>
        <pc:sldMkLst>
          <pc:docMk/>
          <pc:sldMk cId="2760481386" sldId="412"/>
        </pc:sldMkLst>
        <pc:spChg chg="mod">
          <ac:chgData name="Katarzyna Michalak-Głogowska" userId="d68cc175-14d5-4872-aba4-c4a36aae07f6" providerId="ADAL" clId="{15BF6339-1CDD-4652-ADEC-03D3909804B7}" dt="2022-03-14T08:05:30.099" v="142" actId="207"/>
          <ac:spMkLst>
            <pc:docMk/>
            <pc:sldMk cId="2760481386" sldId="412"/>
            <ac:spMk id="16386" creationId="{F954C63B-045F-46CA-B44C-6B9CAA941B49}"/>
          </ac:spMkLst>
        </pc:spChg>
        <pc:graphicFrameChg chg="mod modGraphic">
          <ac:chgData name="Katarzyna Michalak-Głogowska" userId="d68cc175-14d5-4872-aba4-c4a36aae07f6" providerId="ADAL" clId="{15BF6339-1CDD-4652-ADEC-03D3909804B7}" dt="2022-03-14T08:16:40.383" v="201" actId="123"/>
          <ac:graphicFrameMkLst>
            <pc:docMk/>
            <pc:sldMk cId="2760481386" sldId="412"/>
            <ac:graphicFrameMk id="5" creationId="{00000000-0000-0000-0000-000000000000}"/>
          </ac:graphicFrameMkLst>
        </pc:graphicFrameChg>
      </pc:sldChg>
      <pc:sldChg chg="modSp mod">
        <pc:chgData name="Katarzyna Michalak-Głogowska" userId="d68cc175-14d5-4872-aba4-c4a36aae07f6" providerId="ADAL" clId="{15BF6339-1CDD-4652-ADEC-03D3909804B7}" dt="2022-03-14T08:15:33.116" v="189" actId="14734"/>
        <pc:sldMkLst>
          <pc:docMk/>
          <pc:sldMk cId="582704567" sldId="413"/>
        </pc:sldMkLst>
        <pc:spChg chg="mod">
          <ac:chgData name="Katarzyna Michalak-Głogowska" userId="d68cc175-14d5-4872-aba4-c4a36aae07f6" providerId="ADAL" clId="{15BF6339-1CDD-4652-ADEC-03D3909804B7}" dt="2022-03-14T08:03:04.778" v="126" actId="207"/>
          <ac:spMkLst>
            <pc:docMk/>
            <pc:sldMk cId="582704567" sldId="413"/>
            <ac:spMk id="16386" creationId="{F954C63B-045F-46CA-B44C-6B9CAA941B49}"/>
          </ac:spMkLst>
        </pc:spChg>
        <pc:graphicFrameChg chg="mod modGraphic">
          <ac:chgData name="Katarzyna Michalak-Głogowska" userId="d68cc175-14d5-4872-aba4-c4a36aae07f6" providerId="ADAL" clId="{15BF6339-1CDD-4652-ADEC-03D3909804B7}" dt="2022-03-14T08:15:33.116" v="189" actId="14734"/>
          <ac:graphicFrameMkLst>
            <pc:docMk/>
            <pc:sldMk cId="582704567" sldId="413"/>
            <ac:graphicFrameMk id="5" creationId="{00000000-0000-0000-0000-000000000000}"/>
          </ac:graphicFrameMkLst>
        </pc:graphicFrameChg>
      </pc:sldChg>
      <pc:sldChg chg="modSp mod">
        <pc:chgData name="Katarzyna Michalak-Głogowska" userId="d68cc175-14d5-4872-aba4-c4a36aae07f6" providerId="ADAL" clId="{15BF6339-1CDD-4652-ADEC-03D3909804B7}" dt="2022-03-14T08:16:46.431" v="202" actId="123"/>
        <pc:sldMkLst>
          <pc:docMk/>
          <pc:sldMk cId="1703086135" sldId="414"/>
        </pc:sldMkLst>
        <pc:spChg chg="mod">
          <ac:chgData name="Katarzyna Michalak-Głogowska" userId="d68cc175-14d5-4872-aba4-c4a36aae07f6" providerId="ADAL" clId="{15BF6339-1CDD-4652-ADEC-03D3909804B7}" dt="2022-03-14T08:11:25.174" v="166" actId="207"/>
          <ac:spMkLst>
            <pc:docMk/>
            <pc:sldMk cId="1703086135" sldId="414"/>
            <ac:spMk id="16386" creationId="{F954C63B-045F-46CA-B44C-6B9CAA941B49}"/>
          </ac:spMkLst>
        </pc:spChg>
        <pc:graphicFrameChg chg="mod modGraphic">
          <ac:chgData name="Katarzyna Michalak-Głogowska" userId="d68cc175-14d5-4872-aba4-c4a36aae07f6" providerId="ADAL" clId="{15BF6339-1CDD-4652-ADEC-03D3909804B7}" dt="2022-03-14T08:16:46.431" v="202" actId="123"/>
          <ac:graphicFrameMkLst>
            <pc:docMk/>
            <pc:sldMk cId="1703086135" sldId="414"/>
            <ac:graphicFrameMk id="4" creationId="{00000000-0000-0000-0000-000000000000}"/>
          </ac:graphicFrameMkLst>
        </pc:graphicFrameChg>
      </pc:sldChg>
      <pc:sldChg chg="modSp mod">
        <pc:chgData name="Katarzyna Michalak-Głogowska" userId="d68cc175-14d5-4872-aba4-c4a36aae07f6" providerId="ADAL" clId="{15BF6339-1CDD-4652-ADEC-03D3909804B7}" dt="2022-03-14T08:19:41.663" v="241" actId="123"/>
        <pc:sldMkLst>
          <pc:docMk/>
          <pc:sldMk cId="3771457928" sldId="417"/>
        </pc:sldMkLst>
        <pc:spChg chg="mod">
          <ac:chgData name="Katarzyna Michalak-Głogowska" userId="d68cc175-14d5-4872-aba4-c4a36aae07f6" providerId="ADAL" clId="{15BF6339-1CDD-4652-ADEC-03D3909804B7}" dt="2022-03-14T08:19:41.663" v="241" actId="123"/>
          <ac:spMkLst>
            <pc:docMk/>
            <pc:sldMk cId="3771457928" sldId="417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08:19:21.413" v="236" actId="12788"/>
          <ac:spMkLst>
            <pc:docMk/>
            <pc:sldMk cId="3771457928" sldId="417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08:58:11.536" v="260" actId="123"/>
        <pc:sldMkLst>
          <pc:docMk/>
          <pc:sldMk cId="1278175517" sldId="418"/>
        </pc:sldMkLst>
        <pc:spChg chg="mod">
          <ac:chgData name="Katarzyna Michalak-Głogowska" userId="d68cc175-14d5-4872-aba4-c4a36aae07f6" providerId="ADAL" clId="{15BF6339-1CDD-4652-ADEC-03D3909804B7}" dt="2022-03-14T08:58:11.536" v="260" actId="123"/>
          <ac:spMkLst>
            <pc:docMk/>
            <pc:sldMk cId="1278175517" sldId="418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08:57:55.731" v="256" actId="12788"/>
          <ac:spMkLst>
            <pc:docMk/>
            <pc:sldMk cId="1278175517" sldId="418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08:59:30.186" v="275" actId="6549"/>
        <pc:sldMkLst>
          <pc:docMk/>
          <pc:sldMk cId="1235084149" sldId="419"/>
        </pc:sldMkLst>
        <pc:spChg chg="mod">
          <ac:chgData name="Katarzyna Michalak-Głogowska" userId="d68cc175-14d5-4872-aba4-c4a36aae07f6" providerId="ADAL" clId="{15BF6339-1CDD-4652-ADEC-03D3909804B7}" dt="2022-03-14T08:59:30.186" v="275" actId="6549"/>
          <ac:spMkLst>
            <pc:docMk/>
            <pc:sldMk cId="1235084149" sldId="419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08:59:19.701" v="272" actId="12788"/>
          <ac:spMkLst>
            <pc:docMk/>
            <pc:sldMk cId="1235084149" sldId="419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09:02:39.878" v="286" actId="12788"/>
        <pc:sldMkLst>
          <pc:docMk/>
          <pc:sldMk cId="2956645482" sldId="420"/>
        </pc:sldMkLst>
        <pc:spChg chg="mod">
          <ac:chgData name="Katarzyna Michalak-Głogowska" userId="d68cc175-14d5-4872-aba4-c4a36aae07f6" providerId="ADAL" clId="{15BF6339-1CDD-4652-ADEC-03D3909804B7}" dt="2022-03-14T09:02:04.659" v="282" actId="123"/>
          <ac:spMkLst>
            <pc:docMk/>
            <pc:sldMk cId="2956645482" sldId="420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09:02:39.878" v="286" actId="12788"/>
          <ac:spMkLst>
            <pc:docMk/>
            <pc:sldMk cId="2956645482" sldId="420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09:04:01.431" v="301" actId="123"/>
        <pc:sldMkLst>
          <pc:docMk/>
          <pc:sldMk cId="4005175617" sldId="421"/>
        </pc:sldMkLst>
        <pc:spChg chg="mod">
          <ac:chgData name="Katarzyna Michalak-Głogowska" userId="d68cc175-14d5-4872-aba4-c4a36aae07f6" providerId="ADAL" clId="{15BF6339-1CDD-4652-ADEC-03D3909804B7}" dt="2022-03-14T09:04:01.431" v="301" actId="123"/>
          <ac:spMkLst>
            <pc:docMk/>
            <pc:sldMk cId="4005175617" sldId="421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09:03:18.809" v="293" actId="207"/>
          <ac:spMkLst>
            <pc:docMk/>
            <pc:sldMk cId="4005175617" sldId="421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29:48.238" v="965" actId="207"/>
        <pc:sldMkLst>
          <pc:docMk/>
          <pc:sldMk cId="343067903" sldId="422"/>
        </pc:sldMkLst>
        <pc:spChg chg="mod">
          <ac:chgData name="Katarzyna Michalak-Głogowska" userId="d68cc175-14d5-4872-aba4-c4a36aae07f6" providerId="ADAL" clId="{15BF6339-1CDD-4652-ADEC-03D3909804B7}" dt="2022-03-14T09:09:14.165" v="374" actId="123"/>
          <ac:spMkLst>
            <pc:docMk/>
            <pc:sldMk cId="343067903" sldId="422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29:48.238" v="965" actId="207"/>
          <ac:spMkLst>
            <pc:docMk/>
            <pc:sldMk cId="343067903" sldId="422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09:19:00.982" v="400" actId="12788"/>
        <pc:sldMkLst>
          <pc:docMk/>
          <pc:sldMk cId="3780571736" sldId="423"/>
        </pc:sldMkLst>
        <pc:spChg chg="mod">
          <ac:chgData name="Katarzyna Michalak-Głogowska" userId="d68cc175-14d5-4872-aba4-c4a36aae07f6" providerId="ADAL" clId="{15BF6339-1CDD-4652-ADEC-03D3909804B7}" dt="2022-03-14T09:19:00.982" v="400" actId="12788"/>
          <ac:spMkLst>
            <pc:docMk/>
            <pc:sldMk cId="3780571736" sldId="423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09:18:42.476" v="395" actId="12788"/>
          <ac:spMkLst>
            <pc:docMk/>
            <pc:sldMk cId="3780571736" sldId="423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09:20:06.742" v="410" actId="123"/>
        <pc:sldMkLst>
          <pc:docMk/>
          <pc:sldMk cId="4069501686" sldId="424"/>
        </pc:sldMkLst>
        <pc:spChg chg="mod">
          <ac:chgData name="Katarzyna Michalak-Głogowska" userId="d68cc175-14d5-4872-aba4-c4a36aae07f6" providerId="ADAL" clId="{15BF6339-1CDD-4652-ADEC-03D3909804B7}" dt="2022-03-14T09:20:06.742" v="410" actId="123"/>
          <ac:spMkLst>
            <pc:docMk/>
            <pc:sldMk cId="4069501686" sldId="424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09:19:45.005" v="407" actId="207"/>
          <ac:spMkLst>
            <pc:docMk/>
            <pc:sldMk cId="4069501686" sldId="424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09:18:29.920" v="393" actId="12788"/>
        <pc:sldMkLst>
          <pc:docMk/>
          <pc:sldMk cId="974791725" sldId="425"/>
        </pc:sldMkLst>
        <pc:spChg chg="mod">
          <ac:chgData name="Katarzyna Michalak-Głogowska" userId="d68cc175-14d5-4872-aba4-c4a36aae07f6" providerId="ADAL" clId="{15BF6339-1CDD-4652-ADEC-03D3909804B7}" dt="2022-03-14T09:18:29.920" v="393" actId="12788"/>
          <ac:spMkLst>
            <pc:docMk/>
            <pc:sldMk cId="974791725" sldId="425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09:10:35.289" v="388" actId="20577"/>
          <ac:spMkLst>
            <pc:docMk/>
            <pc:sldMk cId="974791725" sldId="425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13:28.145" v="424" actId="14100"/>
        <pc:sldMkLst>
          <pc:docMk/>
          <pc:sldMk cId="3355094817" sldId="426"/>
        </pc:sldMkLst>
        <pc:spChg chg="mod">
          <ac:chgData name="Katarzyna Michalak-Głogowska" userId="d68cc175-14d5-4872-aba4-c4a36aae07f6" providerId="ADAL" clId="{15BF6339-1CDD-4652-ADEC-03D3909804B7}" dt="2022-03-14T12:13:28.145" v="424" actId="14100"/>
          <ac:spMkLst>
            <pc:docMk/>
            <pc:sldMk cId="3355094817" sldId="426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10:18.548" v="416" actId="207"/>
          <ac:spMkLst>
            <pc:docMk/>
            <pc:sldMk cId="3355094817" sldId="426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15:09.450" v="448" actId="123"/>
        <pc:sldMkLst>
          <pc:docMk/>
          <pc:sldMk cId="805916131" sldId="427"/>
        </pc:sldMkLst>
        <pc:spChg chg="mod">
          <ac:chgData name="Katarzyna Michalak-Głogowska" userId="d68cc175-14d5-4872-aba4-c4a36aae07f6" providerId="ADAL" clId="{15BF6339-1CDD-4652-ADEC-03D3909804B7}" dt="2022-03-14T12:15:09.450" v="448" actId="123"/>
          <ac:spMkLst>
            <pc:docMk/>
            <pc:sldMk cId="805916131" sldId="427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14:49.391" v="443" actId="207"/>
          <ac:spMkLst>
            <pc:docMk/>
            <pc:sldMk cId="805916131" sldId="427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14:55.921" v="445" actId="207"/>
        <pc:sldMkLst>
          <pc:docMk/>
          <pc:sldMk cId="35782368" sldId="428"/>
        </pc:sldMkLst>
        <pc:spChg chg="mod">
          <ac:chgData name="Katarzyna Michalak-Głogowska" userId="d68cc175-14d5-4872-aba4-c4a36aae07f6" providerId="ADAL" clId="{15BF6339-1CDD-4652-ADEC-03D3909804B7}" dt="2022-03-14T12:14:15.100" v="434" actId="123"/>
          <ac:spMkLst>
            <pc:docMk/>
            <pc:sldMk cId="35782368" sldId="428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14:55.921" v="445" actId="207"/>
          <ac:spMkLst>
            <pc:docMk/>
            <pc:sldMk cId="35782368" sldId="428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16:56.593" v="470" actId="14100"/>
        <pc:sldMkLst>
          <pc:docMk/>
          <pc:sldMk cId="1238075059" sldId="429"/>
        </pc:sldMkLst>
        <pc:spChg chg="mod">
          <ac:chgData name="Katarzyna Michalak-Głogowska" userId="d68cc175-14d5-4872-aba4-c4a36aae07f6" providerId="ADAL" clId="{15BF6339-1CDD-4652-ADEC-03D3909804B7}" dt="2022-03-14T12:16:44.950" v="469" actId="6549"/>
          <ac:spMkLst>
            <pc:docMk/>
            <pc:sldMk cId="1238075059" sldId="429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16:56.593" v="470" actId="14100"/>
          <ac:spMkLst>
            <pc:docMk/>
            <pc:sldMk cId="1238075059" sldId="429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17:42.221" v="477" actId="123"/>
        <pc:sldMkLst>
          <pc:docMk/>
          <pc:sldMk cId="715385956" sldId="430"/>
        </pc:sldMkLst>
        <pc:spChg chg="mod">
          <ac:chgData name="Katarzyna Michalak-Głogowska" userId="d68cc175-14d5-4872-aba4-c4a36aae07f6" providerId="ADAL" clId="{15BF6339-1CDD-4652-ADEC-03D3909804B7}" dt="2022-03-14T12:17:42.221" v="477" actId="123"/>
          <ac:spMkLst>
            <pc:docMk/>
            <pc:sldMk cId="715385956" sldId="430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17:38.329" v="476" actId="207"/>
          <ac:spMkLst>
            <pc:docMk/>
            <pc:sldMk cId="715385956" sldId="430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18:50.001" v="490" actId="14100"/>
        <pc:sldMkLst>
          <pc:docMk/>
          <pc:sldMk cId="1795857167" sldId="431"/>
        </pc:sldMkLst>
        <pc:spChg chg="mod">
          <ac:chgData name="Katarzyna Michalak-Głogowska" userId="d68cc175-14d5-4872-aba4-c4a36aae07f6" providerId="ADAL" clId="{15BF6339-1CDD-4652-ADEC-03D3909804B7}" dt="2022-03-14T12:18:50.001" v="490" actId="14100"/>
          <ac:spMkLst>
            <pc:docMk/>
            <pc:sldMk cId="1795857167" sldId="431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18:38.713" v="488" actId="12788"/>
          <ac:spMkLst>
            <pc:docMk/>
            <pc:sldMk cId="1795857167" sldId="431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29:47.454" v="603" actId="207"/>
        <pc:sldMkLst>
          <pc:docMk/>
          <pc:sldMk cId="2776868218" sldId="432"/>
        </pc:sldMkLst>
        <pc:spChg chg="mod">
          <ac:chgData name="Katarzyna Michalak-Głogowska" userId="d68cc175-14d5-4872-aba4-c4a36aae07f6" providerId="ADAL" clId="{15BF6339-1CDD-4652-ADEC-03D3909804B7}" dt="2022-03-14T12:29:47.454" v="603" actId="207"/>
          <ac:spMkLst>
            <pc:docMk/>
            <pc:sldMk cId="2776868218" sldId="432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20:43.297" v="509" actId="12788"/>
          <ac:spMkLst>
            <pc:docMk/>
            <pc:sldMk cId="2776868218" sldId="432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24:46.898" v="553" actId="14100"/>
        <pc:sldMkLst>
          <pc:docMk/>
          <pc:sldMk cId="870371042" sldId="436"/>
        </pc:sldMkLst>
        <pc:spChg chg="mod">
          <ac:chgData name="Katarzyna Michalak-Głogowska" userId="d68cc175-14d5-4872-aba4-c4a36aae07f6" providerId="ADAL" clId="{15BF6339-1CDD-4652-ADEC-03D3909804B7}" dt="2022-03-14T12:24:46.898" v="553" actId="14100"/>
          <ac:spMkLst>
            <pc:docMk/>
            <pc:sldMk cId="870371042" sldId="436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24:41.647" v="552" actId="12788"/>
          <ac:spMkLst>
            <pc:docMk/>
            <pc:sldMk cId="870371042" sldId="436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28:28.743" v="591" actId="123"/>
        <pc:sldMkLst>
          <pc:docMk/>
          <pc:sldMk cId="2918221305" sldId="437"/>
        </pc:sldMkLst>
        <pc:spChg chg="mod">
          <ac:chgData name="Katarzyna Michalak-Głogowska" userId="d68cc175-14d5-4872-aba4-c4a36aae07f6" providerId="ADAL" clId="{15BF6339-1CDD-4652-ADEC-03D3909804B7}" dt="2022-03-14T12:28:28.743" v="591" actId="123"/>
          <ac:spMkLst>
            <pc:docMk/>
            <pc:sldMk cId="2918221305" sldId="437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27:00.111" v="573" actId="207"/>
          <ac:spMkLst>
            <pc:docMk/>
            <pc:sldMk cId="2918221305" sldId="437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28:50.550" v="594" actId="12788"/>
        <pc:sldMkLst>
          <pc:docMk/>
          <pc:sldMk cId="42628" sldId="438"/>
        </pc:sldMkLst>
        <pc:spChg chg="mod">
          <ac:chgData name="Katarzyna Michalak-Głogowska" userId="d68cc175-14d5-4872-aba4-c4a36aae07f6" providerId="ADAL" clId="{15BF6339-1CDD-4652-ADEC-03D3909804B7}" dt="2022-03-14T12:28:44.792" v="592" actId="1076"/>
          <ac:spMkLst>
            <pc:docMk/>
            <pc:sldMk cId="42628" sldId="438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28:50.550" v="594" actId="12788"/>
          <ac:spMkLst>
            <pc:docMk/>
            <pc:sldMk cId="42628" sldId="438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30:48.658" v="615" actId="123"/>
        <pc:sldMkLst>
          <pc:docMk/>
          <pc:sldMk cId="2813124662" sldId="439"/>
        </pc:sldMkLst>
        <pc:spChg chg="mod">
          <ac:chgData name="Katarzyna Michalak-Głogowska" userId="d68cc175-14d5-4872-aba4-c4a36aae07f6" providerId="ADAL" clId="{15BF6339-1CDD-4652-ADEC-03D3909804B7}" dt="2022-03-14T12:30:48.658" v="615" actId="123"/>
          <ac:spMkLst>
            <pc:docMk/>
            <pc:sldMk cId="2813124662" sldId="439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29:15.375" v="600" actId="207"/>
          <ac:spMkLst>
            <pc:docMk/>
            <pc:sldMk cId="2813124662" sldId="439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33:02.653" v="643" actId="207"/>
        <pc:sldMkLst>
          <pc:docMk/>
          <pc:sldMk cId="3424768050" sldId="441"/>
        </pc:sldMkLst>
        <pc:spChg chg="mod">
          <ac:chgData name="Katarzyna Michalak-Głogowska" userId="d68cc175-14d5-4872-aba4-c4a36aae07f6" providerId="ADAL" clId="{15BF6339-1CDD-4652-ADEC-03D3909804B7}" dt="2022-03-14T12:33:02.653" v="643" actId="207"/>
          <ac:spMkLst>
            <pc:docMk/>
            <pc:sldMk cId="3424768050" sldId="441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33:02.653" v="643" actId="207"/>
          <ac:spMkLst>
            <pc:docMk/>
            <pc:sldMk cId="3424768050" sldId="441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36:09.112" v="663" actId="12788"/>
        <pc:sldMkLst>
          <pc:docMk/>
          <pc:sldMk cId="1930149235" sldId="443"/>
        </pc:sldMkLst>
        <pc:spChg chg="mod">
          <ac:chgData name="Katarzyna Michalak-Głogowska" userId="d68cc175-14d5-4872-aba4-c4a36aae07f6" providerId="ADAL" clId="{15BF6339-1CDD-4652-ADEC-03D3909804B7}" dt="2022-03-14T12:35:25.566" v="656" actId="123"/>
          <ac:spMkLst>
            <pc:docMk/>
            <pc:sldMk cId="1930149235" sldId="443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36:09.112" v="663" actId="12788"/>
          <ac:spMkLst>
            <pc:docMk/>
            <pc:sldMk cId="1930149235" sldId="443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58:26.654" v="688" actId="6549"/>
        <pc:sldMkLst>
          <pc:docMk/>
          <pc:sldMk cId="1839226493" sldId="444"/>
        </pc:sldMkLst>
        <pc:spChg chg="mod">
          <ac:chgData name="Katarzyna Michalak-Głogowska" userId="d68cc175-14d5-4872-aba4-c4a36aae07f6" providerId="ADAL" clId="{15BF6339-1CDD-4652-ADEC-03D3909804B7}" dt="2022-03-14T12:37:16.815" v="675" actId="207"/>
          <ac:spMkLst>
            <pc:docMk/>
            <pc:sldMk cId="1839226493" sldId="444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58:26.654" v="688" actId="6549"/>
          <ac:spMkLst>
            <pc:docMk/>
            <pc:sldMk cId="1839226493" sldId="444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59:12.537" v="695" actId="207"/>
        <pc:sldMkLst>
          <pc:docMk/>
          <pc:sldMk cId="2138442378" sldId="445"/>
        </pc:sldMkLst>
        <pc:spChg chg="mod">
          <ac:chgData name="Katarzyna Michalak-Głogowska" userId="d68cc175-14d5-4872-aba4-c4a36aae07f6" providerId="ADAL" clId="{15BF6339-1CDD-4652-ADEC-03D3909804B7}" dt="2022-03-14T12:59:12.537" v="695" actId="207"/>
          <ac:spMkLst>
            <pc:docMk/>
            <pc:sldMk cId="2138442378" sldId="445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58:38.597" v="692" actId="6549"/>
          <ac:spMkLst>
            <pc:docMk/>
            <pc:sldMk cId="2138442378" sldId="445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00:20.343" v="709" actId="12788"/>
        <pc:sldMkLst>
          <pc:docMk/>
          <pc:sldMk cId="1608873271" sldId="446"/>
        </pc:sldMkLst>
        <pc:spChg chg="mod">
          <ac:chgData name="Katarzyna Michalak-Głogowska" userId="d68cc175-14d5-4872-aba4-c4a36aae07f6" providerId="ADAL" clId="{15BF6339-1CDD-4652-ADEC-03D3909804B7}" dt="2022-03-14T13:00:20.343" v="709" actId="12788"/>
          <ac:spMkLst>
            <pc:docMk/>
            <pc:sldMk cId="1608873271" sldId="446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59:52.849" v="704" actId="207"/>
          <ac:spMkLst>
            <pc:docMk/>
            <pc:sldMk cId="1608873271" sldId="446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05:10.995" v="755" actId="123"/>
        <pc:sldMkLst>
          <pc:docMk/>
          <pc:sldMk cId="433358539" sldId="447"/>
        </pc:sldMkLst>
        <pc:spChg chg="mod">
          <ac:chgData name="Katarzyna Michalak-Głogowska" userId="d68cc175-14d5-4872-aba4-c4a36aae07f6" providerId="ADAL" clId="{15BF6339-1CDD-4652-ADEC-03D3909804B7}" dt="2022-03-14T13:05:10.995" v="755" actId="123"/>
          <ac:spMkLst>
            <pc:docMk/>
            <pc:sldMk cId="433358539" sldId="447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04:35.799" v="747" actId="14100"/>
          <ac:spMkLst>
            <pc:docMk/>
            <pc:sldMk cId="433358539" sldId="447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34:09.795" v="650" actId="113"/>
        <pc:sldMkLst>
          <pc:docMk/>
          <pc:sldMk cId="845728905" sldId="449"/>
        </pc:sldMkLst>
        <pc:spChg chg="mod">
          <ac:chgData name="Katarzyna Michalak-Głogowska" userId="d68cc175-14d5-4872-aba4-c4a36aae07f6" providerId="ADAL" clId="{15BF6339-1CDD-4652-ADEC-03D3909804B7}" dt="2022-03-14T12:34:09.795" v="650" actId="113"/>
          <ac:spMkLst>
            <pc:docMk/>
            <pc:sldMk cId="845728905" sldId="449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08:16:20.302" v="197" actId="207"/>
          <ac:spMkLst>
            <pc:docMk/>
            <pc:sldMk cId="845728905" sldId="449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08:18:13.170" v="223" actId="14100"/>
        <pc:sldMkLst>
          <pc:docMk/>
          <pc:sldMk cId="206417614" sldId="450"/>
        </pc:sldMkLst>
        <pc:spChg chg="mod">
          <ac:chgData name="Katarzyna Michalak-Głogowska" userId="d68cc175-14d5-4872-aba4-c4a36aae07f6" providerId="ADAL" clId="{15BF6339-1CDD-4652-ADEC-03D3909804B7}" dt="2022-03-14T08:18:13.170" v="223" actId="14100"/>
          <ac:spMkLst>
            <pc:docMk/>
            <pc:sldMk cId="206417614" sldId="450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08:17:54.144" v="218" actId="207"/>
          <ac:spMkLst>
            <pc:docMk/>
            <pc:sldMk cId="206417614" sldId="450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19:15.064" v="496" actId="207"/>
        <pc:sldMkLst>
          <pc:docMk/>
          <pc:sldMk cId="1657564056" sldId="451"/>
        </pc:sldMkLst>
        <pc:spChg chg="mod">
          <ac:chgData name="Katarzyna Michalak-Głogowska" userId="d68cc175-14d5-4872-aba4-c4a36aae07f6" providerId="ADAL" clId="{15BF6339-1CDD-4652-ADEC-03D3909804B7}" dt="2022-03-14T12:19:08.968" v="494" actId="207"/>
          <ac:spMkLst>
            <pc:docMk/>
            <pc:sldMk cId="1657564056" sldId="451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19:15.064" v="496" actId="207"/>
          <ac:spMkLst>
            <pc:docMk/>
            <pc:sldMk cId="1657564056" sldId="451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2:29:51.052" v="604" actId="207"/>
        <pc:sldMkLst>
          <pc:docMk/>
          <pc:sldMk cId="909963853" sldId="452"/>
        </pc:sldMkLst>
        <pc:spChg chg="mod">
          <ac:chgData name="Katarzyna Michalak-Głogowska" userId="d68cc175-14d5-4872-aba4-c4a36aae07f6" providerId="ADAL" clId="{15BF6339-1CDD-4652-ADEC-03D3909804B7}" dt="2022-03-14T12:29:51.052" v="604" actId="207"/>
          <ac:spMkLst>
            <pc:docMk/>
            <pc:sldMk cId="909963853" sldId="452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2:21:40.048" v="516" actId="207"/>
          <ac:spMkLst>
            <pc:docMk/>
            <pc:sldMk cId="909963853" sldId="452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08:08.416" v="787" actId="207"/>
        <pc:sldMkLst>
          <pc:docMk/>
          <pc:sldMk cId="1338104675" sldId="454"/>
        </pc:sldMkLst>
        <pc:spChg chg="mod">
          <ac:chgData name="Katarzyna Michalak-Głogowska" userId="d68cc175-14d5-4872-aba4-c4a36aae07f6" providerId="ADAL" clId="{15BF6339-1CDD-4652-ADEC-03D3909804B7}" dt="2022-03-14T13:08:08.416" v="787" actId="207"/>
          <ac:spMkLst>
            <pc:docMk/>
            <pc:sldMk cId="1338104675" sldId="454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05:45.493" v="761" actId="12788"/>
          <ac:spMkLst>
            <pc:docMk/>
            <pc:sldMk cId="1338104675" sldId="454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08:22.702" v="788" actId="207"/>
        <pc:sldMkLst>
          <pc:docMk/>
          <pc:sldMk cId="11662245" sldId="455"/>
        </pc:sldMkLst>
        <pc:spChg chg="mod">
          <ac:chgData name="Katarzyna Michalak-Głogowska" userId="d68cc175-14d5-4872-aba4-c4a36aae07f6" providerId="ADAL" clId="{15BF6339-1CDD-4652-ADEC-03D3909804B7}" dt="2022-03-14T13:06:45.436" v="775" actId="12788"/>
          <ac:spMkLst>
            <pc:docMk/>
            <pc:sldMk cId="11662245" sldId="455"/>
            <ac:spMk id="2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08:22.702" v="788" actId="207"/>
          <ac:spMkLst>
            <pc:docMk/>
            <pc:sldMk cId="11662245" sldId="455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06:49.895" v="776" actId="12788"/>
          <ac:spMkLst>
            <pc:docMk/>
            <pc:sldMk cId="11662245" sldId="455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08:36.951" v="790" actId="12788"/>
        <pc:sldMkLst>
          <pc:docMk/>
          <pc:sldMk cId="1095261311" sldId="457"/>
        </pc:sldMkLst>
        <pc:spChg chg="mod">
          <ac:chgData name="Katarzyna Michalak-Głogowska" userId="d68cc175-14d5-4872-aba4-c4a36aae07f6" providerId="ADAL" clId="{15BF6339-1CDD-4652-ADEC-03D3909804B7}" dt="2022-03-14T13:08:36.951" v="790" actId="12788"/>
          <ac:spMkLst>
            <pc:docMk/>
            <pc:sldMk cId="1095261311" sldId="457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07:33.758" v="783" actId="12788"/>
          <ac:spMkLst>
            <pc:docMk/>
            <pc:sldMk cId="1095261311" sldId="457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12:09.422" v="822" actId="207"/>
        <pc:sldMkLst>
          <pc:docMk/>
          <pc:sldMk cId="1474184035" sldId="458"/>
        </pc:sldMkLst>
        <pc:spChg chg="mod">
          <ac:chgData name="Katarzyna Michalak-Głogowska" userId="d68cc175-14d5-4872-aba4-c4a36aae07f6" providerId="ADAL" clId="{15BF6339-1CDD-4652-ADEC-03D3909804B7}" dt="2022-03-14T13:12:09.422" v="822" actId="207"/>
          <ac:spMkLst>
            <pc:docMk/>
            <pc:sldMk cId="1474184035" sldId="458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11:45.438" v="820" actId="207"/>
          <ac:spMkLst>
            <pc:docMk/>
            <pc:sldMk cId="1474184035" sldId="458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10:13.113" v="805" actId="207"/>
        <pc:sldMkLst>
          <pc:docMk/>
          <pc:sldMk cId="730016004" sldId="460"/>
        </pc:sldMkLst>
        <pc:spChg chg="mod">
          <ac:chgData name="Katarzyna Michalak-Głogowska" userId="d68cc175-14d5-4872-aba4-c4a36aae07f6" providerId="ADAL" clId="{15BF6339-1CDD-4652-ADEC-03D3909804B7}" dt="2022-03-14T13:10:13.113" v="805" actId="207"/>
          <ac:spMkLst>
            <pc:docMk/>
            <pc:sldMk cId="730016004" sldId="460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09:43.688" v="800" actId="207"/>
          <ac:spMkLst>
            <pc:docMk/>
            <pc:sldMk cId="730016004" sldId="460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14:45.889" v="853" actId="12788"/>
        <pc:sldMkLst>
          <pc:docMk/>
          <pc:sldMk cId="1027566588" sldId="461"/>
        </pc:sldMkLst>
        <pc:spChg chg="mod">
          <ac:chgData name="Katarzyna Michalak-Głogowska" userId="d68cc175-14d5-4872-aba4-c4a36aae07f6" providerId="ADAL" clId="{15BF6339-1CDD-4652-ADEC-03D3909804B7}" dt="2022-03-14T13:13:09.925" v="833" actId="14100"/>
          <ac:spMkLst>
            <pc:docMk/>
            <pc:sldMk cId="1027566588" sldId="461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14:45.889" v="853" actId="12788"/>
          <ac:spMkLst>
            <pc:docMk/>
            <pc:sldMk cId="1027566588" sldId="461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14:01.215" v="844" actId="207"/>
        <pc:sldMkLst>
          <pc:docMk/>
          <pc:sldMk cId="929114936" sldId="463"/>
        </pc:sldMkLst>
        <pc:spChg chg="mod">
          <ac:chgData name="Katarzyna Michalak-Głogowska" userId="d68cc175-14d5-4872-aba4-c4a36aae07f6" providerId="ADAL" clId="{15BF6339-1CDD-4652-ADEC-03D3909804B7}" dt="2022-03-14T13:13:54.962" v="843" actId="113"/>
          <ac:spMkLst>
            <pc:docMk/>
            <pc:sldMk cId="929114936" sldId="463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14:01.215" v="844" actId="207"/>
          <ac:spMkLst>
            <pc:docMk/>
            <pc:sldMk cId="929114936" sldId="463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14:32.741" v="852" actId="123"/>
        <pc:sldMkLst>
          <pc:docMk/>
          <pc:sldMk cId="4135959681" sldId="464"/>
        </pc:sldMkLst>
        <pc:spChg chg="mod">
          <ac:chgData name="Katarzyna Michalak-Głogowska" userId="d68cc175-14d5-4872-aba4-c4a36aae07f6" providerId="ADAL" clId="{15BF6339-1CDD-4652-ADEC-03D3909804B7}" dt="2022-03-14T13:14:32.741" v="852" actId="123"/>
          <ac:spMkLst>
            <pc:docMk/>
            <pc:sldMk cId="4135959681" sldId="464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14:23.975" v="849" actId="207"/>
          <ac:spMkLst>
            <pc:docMk/>
            <pc:sldMk cId="4135959681" sldId="464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15:32.358" v="864" actId="14100"/>
        <pc:sldMkLst>
          <pc:docMk/>
          <pc:sldMk cId="2466076434" sldId="465"/>
        </pc:sldMkLst>
        <pc:spChg chg="mod">
          <ac:chgData name="Katarzyna Michalak-Głogowska" userId="d68cc175-14d5-4872-aba4-c4a36aae07f6" providerId="ADAL" clId="{15BF6339-1CDD-4652-ADEC-03D3909804B7}" dt="2022-03-14T13:15:32.358" v="864" actId="14100"/>
          <ac:spMkLst>
            <pc:docMk/>
            <pc:sldMk cId="2466076434" sldId="465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15:15.020" v="860" actId="207"/>
          <ac:spMkLst>
            <pc:docMk/>
            <pc:sldMk cId="2466076434" sldId="465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16:45.672" v="882" actId="123"/>
        <pc:sldMkLst>
          <pc:docMk/>
          <pc:sldMk cId="2456121174" sldId="466"/>
        </pc:sldMkLst>
        <pc:spChg chg="mod">
          <ac:chgData name="Katarzyna Michalak-Głogowska" userId="d68cc175-14d5-4872-aba4-c4a36aae07f6" providerId="ADAL" clId="{15BF6339-1CDD-4652-ADEC-03D3909804B7}" dt="2022-03-14T13:16:45.672" v="882" actId="123"/>
          <ac:spMkLst>
            <pc:docMk/>
            <pc:sldMk cId="2456121174" sldId="466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16:06.108" v="872" actId="207"/>
          <ac:spMkLst>
            <pc:docMk/>
            <pc:sldMk cId="2456121174" sldId="466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16:43.207" v="881" actId="123"/>
        <pc:sldMkLst>
          <pc:docMk/>
          <pc:sldMk cId="922798552" sldId="467"/>
        </pc:sldMkLst>
        <pc:spChg chg="mod">
          <ac:chgData name="Katarzyna Michalak-Głogowska" userId="d68cc175-14d5-4872-aba4-c4a36aae07f6" providerId="ADAL" clId="{15BF6339-1CDD-4652-ADEC-03D3909804B7}" dt="2022-03-14T13:16:43.207" v="881" actId="123"/>
          <ac:spMkLst>
            <pc:docMk/>
            <pc:sldMk cId="922798552" sldId="467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16:38.182" v="880" actId="207"/>
          <ac:spMkLst>
            <pc:docMk/>
            <pc:sldMk cId="922798552" sldId="467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17:53.487" v="897" actId="207"/>
        <pc:sldMkLst>
          <pc:docMk/>
          <pc:sldMk cId="1065377615" sldId="468"/>
        </pc:sldMkLst>
        <pc:spChg chg="mod">
          <ac:chgData name="Katarzyna Michalak-Głogowska" userId="d68cc175-14d5-4872-aba4-c4a36aae07f6" providerId="ADAL" clId="{15BF6339-1CDD-4652-ADEC-03D3909804B7}" dt="2022-03-14T13:17:43.423" v="895" actId="12788"/>
          <ac:spMkLst>
            <pc:docMk/>
            <pc:sldMk cId="1065377615" sldId="468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17:53.487" v="897" actId="207"/>
          <ac:spMkLst>
            <pc:docMk/>
            <pc:sldMk cId="1065377615" sldId="468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19:10.421" v="915" actId="207"/>
        <pc:sldMkLst>
          <pc:docMk/>
          <pc:sldMk cId="1578791932" sldId="469"/>
        </pc:sldMkLst>
        <pc:spChg chg="mod">
          <ac:chgData name="Katarzyna Michalak-Głogowska" userId="d68cc175-14d5-4872-aba4-c4a36aae07f6" providerId="ADAL" clId="{15BF6339-1CDD-4652-ADEC-03D3909804B7}" dt="2022-03-14T13:18:55.910" v="911" actId="1076"/>
          <ac:spMkLst>
            <pc:docMk/>
            <pc:sldMk cId="1578791932" sldId="469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19:10.421" v="915" actId="207"/>
          <ac:spMkLst>
            <pc:docMk/>
            <pc:sldMk cId="1578791932" sldId="469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19:40.920" v="923" actId="123"/>
        <pc:sldMkLst>
          <pc:docMk/>
          <pc:sldMk cId="1107085621" sldId="470"/>
        </pc:sldMkLst>
        <pc:spChg chg="mod">
          <ac:chgData name="Katarzyna Michalak-Głogowska" userId="d68cc175-14d5-4872-aba4-c4a36aae07f6" providerId="ADAL" clId="{15BF6339-1CDD-4652-ADEC-03D3909804B7}" dt="2022-03-14T13:19:40.920" v="923" actId="123"/>
          <ac:spMkLst>
            <pc:docMk/>
            <pc:sldMk cId="1107085621" sldId="470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19:30.494" v="920" actId="207"/>
          <ac:spMkLst>
            <pc:docMk/>
            <pc:sldMk cId="1107085621" sldId="470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21:16.332" v="943" actId="123"/>
        <pc:sldMkLst>
          <pc:docMk/>
          <pc:sldMk cId="1460057610" sldId="472"/>
        </pc:sldMkLst>
        <pc:spChg chg="mod">
          <ac:chgData name="Katarzyna Michalak-Głogowska" userId="d68cc175-14d5-4872-aba4-c4a36aae07f6" providerId="ADAL" clId="{15BF6339-1CDD-4652-ADEC-03D3909804B7}" dt="2022-03-14T13:21:16.332" v="943" actId="123"/>
          <ac:spMkLst>
            <pc:docMk/>
            <pc:sldMk cId="1460057610" sldId="472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21:06.149" v="940" actId="207"/>
          <ac:spMkLst>
            <pc:docMk/>
            <pc:sldMk cId="1460057610" sldId="472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20:47.616" v="935" actId="12788"/>
        <pc:sldMkLst>
          <pc:docMk/>
          <pc:sldMk cId="3162667564" sldId="473"/>
        </pc:sldMkLst>
        <pc:spChg chg="mod">
          <ac:chgData name="Katarzyna Michalak-Głogowska" userId="d68cc175-14d5-4872-aba4-c4a36aae07f6" providerId="ADAL" clId="{15BF6339-1CDD-4652-ADEC-03D3909804B7}" dt="2022-03-14T13:20:47.616" v="935" actId="12788"/>
          <ac:spMkLst>
            <pc:docMk/>
            <pc:sldMk cId="3162667564" sldId="473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20:04.590" v="928" actId="207"/>
          <ac:spMkLst>
            <pc:docMk/>
            <pc:sldMk cId="3162667564" sldId="473"/>
            <ac:spMk id="16386" creationId="{F954C63B-045F-46CA-B44C-6B9CAA941B49}"/>
          </ac:spMkLst>
        </pc:spChg>
      </pc:sldChg>
      <pc:sldChg chg="modSp mod">
        <pc:chgData name="Katarzyna Michalak-Głogowska" userId="d68cc175-14d5-4872-aba4-c4a36aae07f6" providerId="ADAL" clId="{15BF6339-1CDD-4652-ADEC-03D3909804B7}" dt="2022-03-14T13:22:02.593" v="954" actId="123"/>
        <pc:sldMkLst>
          <pc:docMk/>
          <pc:sldMk cId="441886891" sldId="475"/>
        </pc:sldMkLst>
        <pc:spChg chg="mod">
          <ac:chgData name="Katarzyna Michalak-Głogowska" userId="d68cc175-14d5-4872-aba4-c4a36aae07f6" providerId="ADAL" clId="{15BF6339-1CDD-4652-ADEC-03D3909804B7}" dt="2022-03-14T13:22:02.593" v="954" actId="123"/>
          <ac:spMkLst>
            <pc:docMk/>
            <pc:sldMk cId="441886891" sldId="475"/>
            <ac:spMk id="3" creationId="{00000000-0000-0000-0000-000000000000}"/>
          </ac:spMkLst>
        </pc:spChg>
        <pc:spChg chg="mod">
          <ac:chgData name="Katarzyna Michalak-Głogowska" userId="d68cc175-14d5-4872-aba4-c4a36aae07f6" providerId="ADAL" clId="{15BF6339-1CDD-4652-ADEC-03D3909804B7}" dt="2022-03-14T13:21:52.845" v="951" actId="1076"/>
          <ac:spMkLst>
            <pc:docMk/>
            <pc:sldMk cId="441886891" sldId="475"/>
            <ac:spMk id="16386" creationId="{F954C63B-045F-46CA-B44C-6B9CAA941B49}"/>
          </ac:spMkLst>
        </pc:spChg>
      </pc:sldChg>
      <pc:sldChg chg="addSp new mod">
        <pc:chgData name="Katarzyna Michalak-Głogowska" userId="d68cc175-14d5-4872-aba4-c4a36aae07f6" providerId="ADAL" clId="{15BF6339-1CDD-4652-ADEC-03D3909804B7}" dt="2022-03-14T13:26:53.030" v="956" actId="22"/>
        <pc:sldMkLst>
          <pc:docMk/>
          <pc:sldMk cId="2948945462" sldId="476"/>
        </pc:sldMkLst>
        <pc:picChg chg="add">
          <ac:chgData name="Katarzyna Michalak-Głogowska" userId="d68cc175-14d5-4872-aba4-c4a36aae07f6" providerId="ADAL" clId="{15BF6339-1CDD-4652-ADEC-03D3909804B7}" dt="2022-03-14T13:26:53.030" v="956" actId="22"/>
          <ac:picMkLst>
            <pc:docMk/>
            <pc:sldMk cId="2948945462" sldId="476"/>
            <ac:picMk id="4" creationId="{4B3035CC-E545-4911-9AB1-70A8944E1C98}"/>
          </ac:picMkLst>
        </pc:picChg>
      </pc:sldChg>
      <pc:sldChg chg="delSp modSp new mod">
        <pc:chgData name="Katarzyna Michalak-Głogowska" userId="d68cc175-14d5-4872-aba4-c4a36aae07f6" providerId="ADAL" clId="{15BF6339-1CDD-4652-ADEC-03D3909804B7}" dt="2022-03-14T13:28:21.941" v="961" actId="12788"/>
        <pc:sldMkLst>
          <pc:docMk/>
          <pc:sldMk cId="1746291514" sldId="477"/>
        </pc:sldMkLst>
        <pc:spChg chg="mod">
          <ac:chgData name="Katarzyna Michalak-Głogowska" userId="d68cc175-14d5-4872-aba4-c4a36aae07f6" providerId="ADAL" clId="{15BF6339-1CDD-4652-ADEC-03D3909804B7}" dt="2022-03-14T13:28:21.941" v="961" actId="12788"/>
          <ac:spMkLst>
            <pc:docMk/>
            <pc:sldMk cId="1746291514" sldId="477"/>
            <ac:spMk id="2" creationId="{6CF60C95-A3D1-4C2C-8728-BF8C306F8BC0}"/>
          </ac:spMkLst>
        </pc:spChg>
        <pc:spChg chg="del">
          <ac:chgData name="Katarzyna Michalak-Głogowska" userId="d68cc175-14d5-4872-aba4-c4a36aae07f6" providerId="ADAL" clId="{15BF6339-1CDD-4652-ADEC-03D3909804B7}" dt="2022-03-14T13:28:10.729" v="960" actId="478"/>
          <ac:spMkLst>
            <pc:docMk/>
            <pc:sldMk cId="1746291514" sldId="477"/>
            <ac:spMk id="3" creationId="{80F92019-AF99-4CEA-B425-6C674AFF8CD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ontserrat" panose="00000500000000000000" pitchFamily="2" charset="-18"/>
              </a:defRPr>
            </a:lvl1pPr>
          </a:lstStyle>
          <a:p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ontserrat" panose="00000500000000000000" pitchFamily="2" charset="-18"/>
              </a:defRPr>
            </a:lvl1pPr>
          </a:lstStyle>
          <a:p>
            <a:fld id="{D710CB90-BED9-4141-82F2-CD9F0C1E37CC}" type="datetimeFigureOut">
              <a:rPr lang="pl-PL" smtClean="0"/>
              <a:pPr/>
              <a:t>14.03.2022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 dirty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ontserrat" panose="00000500000000000000" pitchFamily="2" charset="-18"/>
              </a:defRPr>
            </a:lvl1pPr>
          </a:lstStyle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ontserrat" panose="00000500000000000000" pitchFamily="2" charset="-18"/>
              </a:defRPr>
            </a:lvl1pPr>
          </a:lstStyle>
          <a:p>
            <a:fld id="{F371D20C-824E-4204-8923-AE125C25066E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71248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Montserrat" panose="00000500000000000000" pitchFamily="2" charset="-18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Montserrat" panose="00000500000000000000" pitchFamily="2" charset="-18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Montserrat" panose="00000500000000000000" pitchFamily="2" charset="-18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Montserrat" panose="00000500000000000000" pitchFamily="2" charset="-18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Montserrat" panose="00000500000000000000" pitchFamily="2" charset="-18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C25CF1-3232-43D4-A9E6-AB60B99A8633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720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</p:spTree>
    <p:extLst>
      <p:ext uri="{BB962C8B-B14F-4D97-AF65-F5344CB8AC3E}">
        <p14:creationId xmlns:p14="http://schemas.microsoft.com/office/powerpoint/2010/main" val="3864561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84CE1E8-6F17-4ECE-A4FC-66D016C3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506FCA3-8013-4812-9695-909D2782C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3256BAD7-892A-4016-BE49-68EBD07CF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fld id="{C1D1A317-BAA5-4FA1-8C76-726CCEF83667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900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485F10C-4C20-4079-A8DF-D39B6C9EB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E0C14601-7C7C-407F-9FEB-C4D5A329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3E8AE1A9-35C7-445E-BA69-8BA45BDEF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fld id="{E0F453B5-CB12-4CD9-B5B7-4FF4FA8FD927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593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8F20A949-4CE3-48CF-94CB-832188D460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1450ABA0-97C8-4D33-82B0-A7102672B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CDAE6DA7-2E14-495D-9375-1C82ED821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fld id="{40A47163-9CA8-4736-940C-76208454305C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679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652CAC4D-1C32-4AA7-8D02-F76F26E8A4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3E36701F-D6AD-4828-AD5D-F15AEEBC3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9A5C5994-FCBF-4312-A61C-ED46C9CE7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fld id="{55A105C2-4EDD-44CC-BCF4-F274E1DAC041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769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97312970-0BE8-4C78-9480-64F55E312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31213E3A-6C25-4D09-B709-20B5F9FC7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2E855FA9-ED30-46D0-9141-5A7B8672A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fld id="{B3C451D3-5BF9-4524-B512-C279C44C91A6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663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E5C14F6C-5F22-4DDB-8FE8-B7716F1BDA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BD06629E-CE89-40CE-8C32-218D1256F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1DBE1BD3-302D-4E64-870C-D8CB5D1B8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fld id="{5F53D79A-113D-4982-8147-A9297FFCBBA1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970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CB469E50-E6AB-4A7D-8ABB-3117163F15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3AB80FAB-F33E-46D9-B525-6AD05942B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EE8A7CB2-B178-4986-B12B-3BAC6E725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fld id="{53C5009A-C9AF-4B6D-9EF5-F43389BFA687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245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/>
              <a:t>Kliknij ikonę, aby dodać obraz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E8C0C678-5ADA-41EF-95E3-2671EDF07CA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E412980A-6FF0-4209-A254-9A7CFBF3A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E0965C9D-1E54-4977-A0D4-28104AD70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fld id="{7C0DD6E1-CABA-4822-8C23-34C38F34D4CE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341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2515DE1E-3CB1-40E7-B806-7E4694D861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776259F9-E624-43EC-A7DE-BA759E444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B673B7B-8A77-4A3E-B12C-FD4EB1F07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fld id="{8AFF55E1-046B-451C-915C-1A4F0A6D5864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866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D5F40D9-6FBD-4EE2-BF14-BDB710E8DC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55A8D68-1895-4E57-A339-6E7221EB1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66ABC7E4-43DC-443A-A257-03CECFE8C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mtClean="0">
                <a:latin typeface="Montserrat" panose="00000500000000000000" pitchFamily="2" charset="-18"/>
              </a:defRPr>
            </a:lvl1pPr>
          </a:lstStyle>
          <a:p>
            <a:pPr>
              <a:defRPr/>
            </a:pPr>
            <a:fld id="{25517750-22CD-4AF2-9671-03B8BD10C394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003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>
            <a:extLst>
              <a:ext uri="{FF2B5EF4-FFF2-40B4-BE49-F238E27FC236}">
                <a16:creationId xmlns:a16="http://schemas.microsoft.com/office/drawing/2014/main" id="{132FE8BD-A999-48A5-ADD5-E1B18AAEEB03}"/>
              </a:ext>
            </a:extLst>
          </p:cNvPr>
          <p:cNvSpPr/>
          <p:nvPr/>
        </p:nvSpPr>
        <p:spPr>
          <a:xfrm>
            <a:off x="0" y="5716588"/>
            <a:ext cx="12192000" cy="11763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dirty="0">
              <a:solidFill>
                <a:srgbClr val="FFFFFF"/>
              </a:solidFill>
              <a:latin typeface="Montserrat" panose="00000500000000000000" pitchFamily="2" charset="-18"/>
            </a:endParaRPr>
          </a:p>
        </p:txBody>
      </p:sp>
      <p:sp>
        <p:nvSpPr>
          <p:cNvPr id="1027" name="Symbol zastępczy tytułu 1">
            <a:extLst>
              <a:ext uri="{FF2B5EF4-FFF2-40B4-BE49-F238E27FC236}">
                <a16:creationId xmlns:a16="http://schemas.microsoft.com/office/drawing/2014/main" id="{F335697A-9DC5-4000-9033-964AD18530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</a:t>
            </a:r>
          </a:p>
        </p:txBody>
      </p:sp>
      <p:sp>
        <p:nvSpPr>
          <p:cNvPr id="1028" name="Symbol zastępczy tekstu 2">
            <a:extLst>
              <a:ext uri="{FF2B5EF4-FFF2-40B4-BE49-F238E27FC236}">
                <a16:creationId xmlns:a16="http://schemas.microsoft.com/office/drawing/2014/main" id="{14CD0E23-14E1-4C65-82EB-A4FE388CF9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52613"/>
            <a:ext cx="10515600" cy="350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dirty="0"/>
              <a:t>Kliknij, aby edytować style wzorca tekstu</a:t>
            </a:r>
          </a:p>
          <a:p>
            <a:pPr lvl="1"/>
            <a:r>
              <a:rPr lang="pl-PL" altLang="pl-PL" dirty="0"/>
              <a:t>Drugi poziom</a:t>
            </a:r>
          </a:p>
          <a:p>
            <a:pPr lvl="2"/>
            <a:r>
              <a:rPr lang="pl-PL" altLang="pl-PL" dirty="0"/>
              <a:t>Trzeci poziom</a:t>
            </a:r>
          </a:p>
          <a:p>
            <a:pPr lvl="3"/>
            <a:r>
              <a:rPr lang="pl-PL" altLang="pl-PL" dirty="0"/>
              <a:t>Czwarty poziom</a:t>
            </a:r>
          </a:p>
          <a:p>
            <a:pPr lvl="4"/>
            <a:r>
              <a:rPr lang="pl-PL" altLang="pl-PL" dirty="0"/>
              <a:t>Piąty poziom</a:t>
            </a:r>
          </a:p>
        </p:txBody>
      </p:sp>
      <p:pic>
        <p:nvPicPr>
          <p:cNvPr id="1029" name="Picture 4" descr="Logolex4you.pl">
            <a:extLst>
              <a:ext uri="{FF2B5EF4-FFF2-40B4-BE49-F238E27FC236}">
                <a16:creationId xmlns:a16="http://schemas.microsoft.com/office/drawing/2014/main" id="{D70D5C19-BCF9-4CE3-BDF5-85DF6A3C6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5994400"/>
            <a:ext cx="190500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pole tekstowe 10">
            <a:extLst>
              <a:ext uri="{FF2B5EF4-FFF2-40B4-BE49-F238E27FC236}">
                <a16:creationId xmlns:a16="http://schemas.microsoft.com/office/drawing/2014/main" id="{429E0ACD-1D28-42CB-8112-B25FA3D43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72663" y="6122988"/>
            <a:ext cx="2319337" cy="3698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altLang="pl-PL" dirty="0">
                <a:solidFill>
                  <a:prstClr val="black"/>
                </a:solidFill>
                <a:latin typeface="Montserrat" panose="00000500000000000000" pitchFamily="2" charset="-18"/>
              </a:rPr>
              <a:t>www.lex4you.pl</a:t>
            </a:r>
          </a:p>
        </p:txBody>
      </p:sp>
    </p:spTree>
    <p:extLst>
      <p:ext uri="{BB962C8B-B14F-4D97-AF65-F5344CB8AC3E}">
        <p14:creationId xmlns:p14="http://schemas.microsoft.com/office/powerpoint/2010/main" val="2724991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tserrat" panose="00000500000000000000" pitchFamily="50" charset="-1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tserrat" panose="00000500000000000000" pitchFamily="50" charset="-1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tserrat" panose="00000500000000000000" pitchFamily="50" charset="-1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tserrat" panose="00000500000000000000" pitchFamily="50" charset="-1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tserrat" panose="00000500000000000000" pitchFamily="50" charset="-18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tserrat" panose="00000500000000000000" pitchFamily="50" charset="-18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tserrat" panose="00000500000000000000" pitchFamily="50" charset="-18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tserrat" panose="00000500000000000000" pitchFamily="50" charset="-18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Montserrat" panose="00000500000000000000" pitchFamily="2" charset="-18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Montserrat" panose="00000500000000000000" pitchFamily="2" charset="-18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Montserrat" panose="00000500000000000000" pitchFamily="2" charset="-18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Montserrat" panose="00000500000000000000" pitchFamily="2" charset="-18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Montserrat" panose="00000500000000000000" pitchFamily="2" charset="-18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pl/web/premier/projekt-ustawy-o-zmianie-ustawy-kodeks-pracy-oraz-niektorych-innych-ustaw2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BB3AF49-B1F2-4950-B8B6-638210FE4C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5500" b="1" dirty="0">
                <a:solidFill>
                  <a:srgbClr val="1F358D"/>
                </a:solidFill>
                <a:cs typeface="Times New Roman" panose="02020603050405020304" pitchFamily="18" charset="0"/>
              </a:rPr>
              <a:t>Planowane zmiany w prawie pracy w 2022 r.</a:t>
            </a:r>
          </a:p>
        </p:txBody>
      </p:sp>
      <p:sp>
        <p:nvSpPr>
          <p:cNvPr id="15363" name="Podtytuł 3">
            <a:extLst>
              <a:ext uri="{FF2B5EF4-FFF2-40B4-BE49-F238E27FC236}">
                <a16:creationId xmlns:a16="http://schemas.microsoft.com/office/drawing/2014/main" id="{B3F16BA3-F077-4B6E-9D23-C51EA402DC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524000" y="3670864"/>
            <a:ext cx="9144000" cy="1655762"/>
          </a:xfrm>
        </p:spPr>
        <p:txBody>
          <a:bodyPr/>
          <a:lstStyle/>
          <a:p>
            <a:r>
              <a:rPr lang="pl-PL" altLang="pl-PL" dirty="0"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Barbara Tomaszewska</a:t>
            </a:r>
          </a:p>
        </p:txBody>
      </p:sp>
    </p:spTree>
    <p:extLst>
      <p:ext uri="{BB962C8B-B14F-4D97-AF65-F5344CB8AC3E}">
        <p14:creationId xmlns:p14="http://schemas.microsoft.com/office/powerpoint/2010/main" val="1981103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365126"/>
            <a:ext cx="10515600" cy="1130299"/>
          </a:xfrm>
        </p:spPr>
        <p:txBody>
          <a:bodyPr/>
          <a:lstStyle/>
          <a:p>
            <a:pPr algn="ctr"/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+mn-ea"/>
                <a:cs typeface="+mn-cs"/>
              </a:rPr>
              <a:t>Projekt KP - </a:t>
            </a:r>
            <a:r>
              <a:rPr lang="pl-PL" sz="3000" b="1" dirty="0">
                <a:solidFill>
                  <a:srgbClr val="E1345F"/>
                </a:solidFill>
                <a:latin typeface="Montserrat" panose="00000500000000000000" pitchFamily="2" charset="-18"/>
                <a:ea typeface="+mn-ea"/>
                <a:cs typeface="+mn-cs"/>
              </a:rPr>
              <a:t>UC118</a:t>
            </a:r>
            <a:endParaRPr lang="pl-PL" sz="3000" b="1" dirty="0">
              <a:solidFill>
                <a:srgbClr val="E1345F"/>
              </a:solidFill>
              <a:latin typeface="Montserrat" panose="00000500000000000000" pitchFamily="2" charset="-18"/>
              <a:cs typeface="Times New Roman" panose="02020603050405020304" pitchFamily="18" charset="0"/>
            </a:endParaRPr>
          </a:p>
        </p:txBody>
      </p:sp>
      <p:sp>
        <p:nvSpPr>
          <p:cNvPr id="16387" name="Symbol zastępczy zawartości 2">
            <a:extLst>
              <a:ext uri="{FF2B5EF4-FFF2-40B4-BE49-F238E27FC236}">
                <a16:creationId xmlns:a16="http://schemas.microsoft.com/office/drawing/2014/main" id="{330C43CF-A060-44B7-9ECE-60B5B27CE05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26211" y="1521372"/>
            <a:ext cx="11164344" cy="3841203"/>
          </a:xfrm>
        </p:spPr>
        <p:txBody>
          <a:bodyPr/>
          <a:lstStyle/>
          <a:p>
            <a:pPr marL="0" indent="0" algn="just">
              <a:buNone/>
            </a:pPr>
            <a:r>
              <a:rPr lang="pl-PL" sz="1800" dirty="0"/>
              <a:t>Projekt ustawy o zmianie ustawy – Kodeks pracy oraz niektórych innych ustaw </a:t>
            </a:r>
          </a:p>
          <a:p>
            <a:pPr marL="0" indent="0" algn="just">
              <a:buNone/>
            </a:pPr>
            <a:r>
              <a:rPr lang="pl-PL" sz="1800" dirty="0"/>
              <a:t>Numer z wykazu:</a:t>
            </a:r>
            <a:r>
              <a:rPr lang="pl-PL" sz="1800" dirty="0">
                <a:solidFill>
                  <a:srgbClr val="1F358D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UC118</a:t>
            </a:r>
            <a:endParaRPr lang="pl-PL" sz="1800" dirty="0">
              <a:solidFill>
                <a:srgbClr val="1F358D"/>
              </a:solidFill>
            </a:endParaRPr>
          </a:p>
          <a:p>
            <a:pPr marL="0" indent="0" algn="just">
              <a:buNone/>
            </a:pPr>
            <a:r>
              <a:rPr lang="pl-PL" sz="1800" dirty="0"/>
              <a:t>Projekt realizuje przepisy prawa Unii Europejskiej:</a:t>
            </a:r>
          </a:p>
          <a:p>
            <a:pPr marL="342900" indent="-342900" algn="just">
              <a:buAutoNum type="arabicParenR"/>
            </a:pPr>
            <a:r>
              <a:rPr lang="pl-PL" sz="1800" dirty="0"/>
              <a:t>dyrektywa Parlamentu Europejskiego i Rady (UE) 2019/1152 z dnia 20 czerwca 2019 r. w sprawie przejrzystych i przewidywalnych warunków pracy w Unii Europejskiej (Dz. Urz. UE. L Nr 186, str. 105). </a:t>
            </a:r>
          </a:p>
          <a:p>
            <a:pPr marL="342900" indent="-342900" algn="just">
              <a:buAutoNum type="arabicParenR"/>
            </a:pPr>
            <a:r>
              <a:rPr lang="pl-PL" sz="1800" dirty="0"/>
              <a:t>dyrektywa Parlamentu Europejskiego i Rady (UE) 2019/1158 z dnia 20 czerwca 2019 r. w sprawie równowagi między życiem zawodowym a prywatnym rodziców i opiekunów oraz uchylającej dyrektywę Rady 2010/18/UE (Dz. Urz. UE. L Nr 188, str. 79).</a:t>
            </a: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828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8836" y="365125"/>
            <a:ext cx="10506364" cy="1288183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Umowa o pracę na okres próbny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387" name="Symbol zastępczy zawartości 2">
            <a:extLst>
              <a:ext uri="{FF2B5EF4-FFF2-40B4-BE49-F238E27FC236}">
                <a16:creationId xmlns:a16="http://schemas.microsoft.com/office/drawing/2014/main" id="{330C43CF-A060-44B7-9ECE-60B5B27CE05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26211" y="1521372"/>
            <a:ext cx="10827589" cy="3841203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b="1" dirty="0">
                <a:solidFill>
                  <a:srgbClr val="1F358D"/>
                </a:solidFill>
              </a:rPr>
              <a:t>Art. 25</a:t>
            </a:r>
          </a:p>
          <a:p>
            <a:pPr marL="0" indent="0" algn="just">
              <a:buNone/>
            </a:pPr>
            <a:r>
              <a:rPr lang="pl-PL" sz="2000" dirty="0"/>
              <a:t>§ 1. Umowę o pracę zawiera się na okres próbny, na czas określony albo na czas nieokreślony.</a:t>
            </a:r>
          </a:p>
          <a:p>
            <a:pPr marL="0" indent="0" algn="just">
              <a:buNone/>
            </a:pPr>
            <a:r>
              <a:rPr lang="pl-PL" sz="2000" dirty="0"/>
              <a:t>§ 2. Umowę o pracę na okres próbny, nieprzekraczający 3 miesięcy, z zastrzeżeniem § 21–23, zawiera się w celu sprawdzenia kwalifikacji pracownika i możliwości jego zatrudnienia w celu wykonywania określonego rodzaju pracy.</a:t>
            </a:r>
          </a:p>
          <a:p>
            <a:pPr marL="0" indent="0" algn="just">
              <a:buNone/>
            </a:pPr>
            <a:endParaRPr lang="pl-PL" sz="2000" dirty="0"/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30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8836" y="226143"/>
            <a:ext cx="11071718" cy="1069088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Okres umowy zawieranej na okres próbny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387" name="Symbol zastępczy zawartości 2">
            <a:extLst>
              <a:ext uri="{FF2B5EF4-FFF2-40B4-BE49-F238E27FC236}">
                <a16:creationId xmlns:a16="http://schemas.microsoft.com/office/drawing/2014/main" id="{330C43CF-A060-44B7-9ECE-60B5B27CE05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0941" y="1295231"/>
            <a:ext cx="11159613" cy="3841203"/>
          </a:xfrm>
        </p:spPr>
        <p:txBody>
          <a:bodyPr/>
          <a:lstStyle/>
          <a:p>
            <a:pPr marL="0" indent="0" algn="just">
              <a:buNone/>
            </a:pPr>
            <a:r>
              <a:rPr lang="pl-PL" sz="1800" b="1" dirty="0"/>
              <a:t>Art. 25        </a:t>
            </a:r>
            <a:r>
              <a:rPr lang="pl-PL" sz="1800" dirty="0">
                <a:solidFill>
                  <a:srgbClr val="E1345F"/>
                </a:solidFill>
              </a:rPr>
              <a:t>po § 2 dodaje się § 2(1)–2(3) w brzmieniu:</a:t>
            </a:r>
          </a:p>
          <a:p>
            <a:pPr marL="0" indent="0" algn="just">
              <a:buNone/>
            </a:pPr>
            <a:r>
              <a:rPr lang="pl-PL" sz="1800" b="1" dirty="0"/>
              <a:t>§ 2(1). </a:t>
            </a:r>
            <a:r>
              <a:rPr lang="pl-PL" sz="1800" dirty="0"/>
              <a:t>Strony mogą uzgodnić w umowie o pracę, iż umowa o pracę na okres próbny przedłuża się o czas urlopu, a także o czas innej usprawiedliwionej nieobecności pracownika w pracy, jeżeli wystąpią takie nieobecności.</a:t>
            </a:r>
          </a:p>
          <a:p>
            <a:pPr marL="0" indent="0" algn="just">
              <a:buNone/>
            </a:pPr>
            <a:endParaRPr lang="pl-PL" sz="1800" dirty="0"/>
          </a:p>
          <a:p>
            <a:pPr marL="0" indent="0" algn="just">
              <a:buNone/>
            </a:pPr>
            <a:r>
              <a:rPr lang="pl-PL" sz="1800" b="1" dirty="0"/>
              <a:t>§ 2(2).</a:t>
            </a:r>
            <a:r>
              <a:rPr lang="pl-PL" sz="1800" dirty="0"/>
              <a:t> Umowę o pracę na okres próbny zawiera się na okres nieprzekraczający:</a:t>
            </a:r>
          </a:p>
          <a:p>
            <a:pPr marL="0" indent="0" algn="just">
              <a:buNone/>
            </a:pPr>
            <a:r>
              <a:rPr lang="pl-PL" sz="1800" dirty="0"/>
              <a:t>1) 1 miesiąca – w przypadku zamiaru zawarcia umowy o pracę na czas określony krótszy niż 6 miesięcy;</a:t>
            </a:r>
          </a:p>
          <a:p>
            <a:pPr marL="0" indent="0" algn="just">
              <a:buNone/>
            </a:pPr>
            <a:r>
              <a:rPr lang="pl-PL" sz="1800" dirty="0"/>
              <a:t>2) 2 miesięcy – w przypadku zamiaru zawarcia umowy o pracę na czas określony wynoszący co najmniej 6 miesięcy i krótszy niż 12 miesięcy.</a:t>
            </a:r>
          </a:p>
          <a:p>
            <a:pPr marL="0" indent="0" algn="just">
              <a:buNone/>
            </a:pPr>
            <a:endParaRPr lang="pl-PL" sz="1800" dirty="0"/>
          </a:p>
          <a:p>
            <a:pPr marL="0" indent="0" algn="just">
              <a:buNone/>
            </a:pPr>
            <a:r>
              <a:rPr lang="pl-PL" sz="1800" b="1" dirty="0"/>
              <a:t>§ 2(3). </a:t>
            </a:r>
            <a:r>
              <a:rPr lang="pl-PL" sz="1800" dirty="0"/>
              <a:t>Strony mogą wydłużyć w umowie o pracę na okres próbny okresy, o których mowa w § 22, nie więcej jednak niż o 1 miesiąc, jeżeli jest to uzasadnione rodzajem pracy.”,</a:t>
            </a: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0791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18745" y="253421"/>
            <a:ext cx="11154511" cy="1130300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Okres umowy zawieranej na okres próbny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387" name="Symbol zastępczy zawartości 2">
            <a:extLst>
              <a:ext uri="{FF2B5EF4-FFF2-40B4-BE49-F238E27FC236}">
                <a16:creationId xmlns:a16="http://schemas.microsoft.com/office/drawing/2014/main" id="{330C43CF-A060-44B7-9ECE-60B5B27CE05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26211" y="1383721"/>
            <a:ext cx="11154511" cy="3841203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25 </a:t>
            </a:r>
            <a:r>
              <a:rPr lang="pl-PL" sz="2000" b="1" dirty="0">
                <a:solidFill>
                  <a:srgbClr val="E1345F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§ 3 </a:t>
            </a:r>
            <a:r>
              <a:rPr lang="pl-PL" sz="2000" b="1" dirty="0" err="1">
                <a:solidFill>
                  <a:srgbClr val="E1345F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k.p</a:t>
            </a:r>
            <a:r>
              <a:rPr lang="pl-PL" sz="2000" b="1" dirty="0">
                <a:solidFill>
                  <a:srgbClr val="E1345F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pl-PL" sz="2000" dirty="0">
                <a:solidFill>
                  <a:srgbClr val="E1345F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Ponowne zawarcie umowy o pracę na okres próbny z tym samym pracownikiem jest możliwe, jeżeli pracownik ma być zatrudniony w celu wykonywania innego rodzaju pracy</a:t>
            </a:r>
          </a:p>
          <a:p>
            <a:pPr marL="0" indent="0" algn="just">
              <a:buNone/>
            </a:pPr>
            <a:endParaRPr lang="pl-PL" sz="2000" b="1" dirty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pl-PL" sz="2000" b="1" dirty="0">
                <a:solidFill>
                  <a:srgbClr val="1F358D"/>
                </a:solidFill>
                <a:cs typeface="Times New Roman" panose="02020603050405020304" pitchFamily="18" charset="0"/>
              </a:rPr>
              <a:t>Obecnie obowiązujące przepisy </a:t>
            </a:r>
          </a:p>
          <a:p>
            <a:pPr marL="0" indent="0" algn="just">
              <a:buNone/>
            </a:pPr>
            <a:r>
              <a:rPr lang="pl-PL" sz="2000" dirty="0"/>
              <a:t>Art. 25 § 3. Ponowne zawarcie umowy o pracę na okres próbny z tym samym pracownikiem jest możliwe:</a:t>
            </a:r>
          </a:p>
          <a:p>
            <a:pPr marL="0" indent="0" algn="just">
              <a:buNone/>
            </a:pPr>
            <a:r>
              <a:rPr lang="pl-PL" sz="2000" dirty="0"/>
              <a:t>1) jeżeli pracownik ma być zatrudniony w celu wykonywania innego rodzaju pracy;</a:t>
            </a:r>
          </a:p>
          <a:p>
            <a:pPr marL="0" indent="0" algn="just">
              <a:buNone/>
            </a:pPr>
            <a:r>
              <a:rPr lang="pl-PL" sz="2000" dirty="0"/>
              <a:t>2) po upływie co najmniej 3 lat od dnia rozwiązania lub wygaśnięcia poprzedniej umowy o pracę, jeżeli pracownik ma być zatrudniony w celu wykonywania tego samego rodzaju pracy; w tym przypadku dopuszczalne jest jednokrotne ponowne zawarcie umowy na okres próbny.</a:t>
            </a: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67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6211" y="365126"/>
            <a:ext cx="10598989" cy="1130300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Nawiązanie stosunku pracy 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387" name="Symbol zastępczy zawartości 2">
            <a:extLst>
              <a:ext uri="{FF2B5EF4-FFF2-40B4-BE49-F238E27FC236}">
                <a16:creationId xmlns:a16="http://schemas.microsoft.com/office/drawing/2014/main" id="{330C43CF-A060-44B7-9ECE-60B5B27CE05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26211" y="1521372"/>
            <a:ext cx="10827589" cy="3841203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26</a:t>
            </a:r>
            <a:r>
              <a:rPr lang="pl-PL" sz="2000" b="1" dirty="0">
                <a:solidFill>
                  <a:srgbClr val="E1345F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000" b="1" dirty="0" err="1">
                <a:solidFill>
                  <a:srgbClr val="E1345F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k.p</a:t>
            </a:r>
            <a:r>
              <a:rPr lang="pl-PL" sz="2000" b="1" dirty="0">
                <a:solidFill>
                  <a:srgbClr val="E1345F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pl-PL" sz="2000" dirty="0">
                <a:solidFill>
                  <a:srgbClr val="E1345F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Stosunek pracy nawiązuje się w dniu określonym w umowie jako dzień rozpoczęcia pracy, a jeżeli tego dnia nie określono – w dniu zawarcia umowy.</a:t>
            </a:r>
          </a:p>
          <a:p>
            <a:pPr marL="0" indent="0" algn="just">
              <a:buNone/>
            </a:pPr>
            <a:endParaRPr lang="pl-PL" sz="2000" b="1" dirty="0">
              <a:solidFill>
                <a:srgbClr val="E1345F"/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pl-PL" sz="2000" b="1" dirty="0">
                <a:solidFill>
                  <a:srgbClr val="E1345F"/>
                </a:solidFill>
                <a:cs typeface="Times New Roman" panose="02020603050405020304" pitchFamily="18" charset="0"/>
              </a:rPr>
              <a:t>Uzasadnienie projektu: </a:t>
            </a:r>
            <a:r>
              <a:rPr lang="pl-PL" sz="2000" dirty="0">
                <a:cs typeface="Times New Roman" panose="02020603050405020304" pitchFamily="18" charset="0"/>
              </a:rPr>
              <a:t>Termin nie musi oznaczać daty. Dzień oznacza konkretny dzień kalendarzowy. </a:t>
            </a:r>
          </a:p>
          <a:p>
            <a:pPr marL="0" indent="0" algn="just">
              <a:buNone/>
            </a:pPr>
            <a:endParaRPr lang="pl-PL" sz="2000" b="1" dirty="0">
              <a:solidFill>
                <a:srgbClr val="C00000"/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pl-PL" sz="2000" b="1" dirty="0">
                <a:solidFill>
                  <a:srgbClr val="1F358D"/>
                </a:solidFill>
                <a:cs typeface="Times New Roman" panose="02020603050405020304" pitchFamily="18" charset="0"/>
              </a:rPr>
              <a:t>Obecnie obowiązujące przepisy </a:t>
            </a:r>
          </a:p>
          <a:p>
            <a:pPr marL="0" indent="0" algn="just">
              <a:buNone/>
            </a:pPr>
            <a:r>
              <a:rPr lang="pl-PL" sz="2000" dirty="0">
                <a:solidFill>
                  <a:srgbClr val="1F358D"/>
                </a:solidFill>
              </a:rPr>
              <a:t>Art. 26 </a:t>
            </a:r>
            <a:r>
              <a:rPr lang="pl-PL" sz="2000" dirty="0" err="1">
                <a:solidFill>
                  <a:srgbClr val="1F358D"/>
                </a:solidFill>
              </a:rPr>
              <a:t>k.p</a:t>
            </a:r>
            <a:r>
              <a:rPr lang="pl-PL" sz="2000" dirty="0">
                <a:solidFill>
                  <a:srgbClr val="1F358D"/>
                </a:solidFill>
              </a:rPr>
              <a:t>. </a:t>
            </a:r>
          </a:p>
          <a:p>
            <a:pPr marL="0" indent="0" algn="just">
              <a:buNone/>
            </a:pPr>
            <a:r>
              <a:rPr lang="pl-PL" sz="2000" dirty="0">
                <a:solidFill>
                  <a:srgbClr val="1F358D"/>
                </a:solidFill>
              </a:rPr>
              <a:t>Stosunek pracy nawiązuje się w terminie określonym w umowie jako dzień rozpoczęcia pracy, a jeżeli terminu tego nie określono - w dniu zawarcia umowy.</a:t>
            </a:r>
          </a:p>
          <a:p>
            <a:pPr marL="0" indent="0" algn="just">
              <a:buNone/>
            </a:pPr>
            <a:endParaRPr lang="pl-PL" sz="2000" dirty="0"/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7584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6211" y="365125"/>
            <a:ext cx="11139578" cy="1288183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Jednoczesne pozostawanie w stosunku pracy – </a:t>
            </a:r>
            <a:br>
              <a:rPr lang="pl-PL" sz="3000" b="1" dirty="0">
                <a:solidFill>
                  <a:srgbClr val="002060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387" name="Symbol zastępczy zawartości 2">
            <a:extLst>
              <a:ext uri="{FF2B5EF4-FFF2-40B4-BE49-F238E27FC236}">
                <a16:creationId xmlns:a16="http://schemas.microsoft.com/office/drawing/2014/main" id="{330C43CF-A060-44B7-9ECE-60B5B27CE05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26211" y="1865501"/>
            <a:ext cx="11139578" cy="3841203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dirty="0"/>
              <a:t>po art. 26 dodaje się art. 26</a:t>
            </a:r>
            <a:r>
              <a:rPr lang="pl-PL" sz="2000" baseline="30000" dirty="0"/>
              <a:t>1</a:t>
            </a:r>
            <a:r>
              <a:rPr lang="pl-PL" sz="2000" dirty="0"/>
              <a:t> w brzmieniu:</a:t>
            </a:r>
          </a:p>
          <a:p>
            <a:pPr marL="0" indent="0" algn="just">
              <a:buNone/>
            </a:pPr>
            <a:r>
              <a:rPr lang="pl-PL" sz="2000" b="1" dirty="0"/>
              <a:t>Art. 26</a:t>
            </a:r>
            <a:r>
              <a:rPr lang="pl-PL" sz="2000" b="1" baseline="30000" dirty="0"/>
              <a:t>1</a:t>
            </a:r>
            <a:r>
              <a:rPr lang="pl-PL" sz="2000" b="1" dirty="0"/>
              <a:t> </a:t>
            </a:r>
            <a:r>
              <a:rPr lang="pl-PL" sz="2000" b="1" dirty="0" err="1"/>
              <a:t>k.p</a:t>
            </a:r>
            <a:r>
              <a:rPr lang="pl-PL" sz="2000" b="1" dirty="0"/>
              <a:t>.  </a:t>
            </a:r>
          </a:p>
          <a:p>
            <a:pPr marL="0" indent="0" algn="just">
              <a:buNone/>
            </a:pPr>
            <a:r>
              <a:rPr lang="pl-PL" sz="2000" dirty="0"/>
              <a:t>Pracodawca nie może zakazać pracownikowi jednoczesnego pozostawania w stosunku pracy z innym pracodawcą lub jednoczesnego pozostawania w stosunku prawnym będącym podstawą świadczenia pracy innym niż stosunek pracy. </a:t>
            </a:r>
          </a:p>
          <a:p>
            <a:pPr marL="0" indent="0" algn="just">
              <a:buNone/>
            </a:pPr>
            <a:r>
              <a:rPr lang="pl-PL" sz="2000" dirty="0"/>
              <a:t>Przepisu nie stosuje się w przypadku określonym w art. 101</a:t>
            </a:r>
            <a:r>
              <a:rPr lang="pl-PL" sz="2000" baseline="30000" dirty="0"/>
              <a:t>1</a:t>
            </a:r>
            <a:r>
              <a:rPr lang="pl-PL" sz="2000" dirty="0"/>
              <a:t> § 1 </a:t>
            </a:r>
            <a:r>
              <a:rPr lang="pl-PL" sz="2000" i="1" dirty="0"/>
              <a:t>( w przypadku zawarcia umowy o zakazie konkurencji) </a:t>
            </a:r>
          </a:p>
          <a:p>
            <a:pPr marL="0" indent="0" algn="just">
              <a:buNone/>
            </a:pPr>
            <a:endParaRPr lang="pl-PL" sz="2000" dirty="0"/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398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136525"/>
            <a:ext cx="10506364" cy="494411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Treść umowy o pracę – </a:t>
            </a:r>
            <a:r>
              <a:rPr lang="pl-PL" sz="24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2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Symbol zastępczy zawartości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8588188"/>
              </p:ext>
            </p:extLst>
          </p:nvPr>
        </p:nvGraphicFramePr>
        <p:xfrm>
          <a:off x="412955" y="767017"/>
          <a:ext cx="11366091" cy="5014584"/>
        </p:xfrm>
        <a:graphic>
          <a:graphicData uri="http://schemas.openxmlformats.org/drawingml/2006/table">
            <a:tbl>
              <a:tblPr firstRow="1" firstCol="1" bandRow="1"/>
              <a:tblGrid>
                <a:gridCol w="21041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19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20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Obecnie obowiązujące przepisy – art. 29 § 1 </a:t>
                      </a:r>
                    </a:p>
                  </a:txBody>
                  <a:tcPr marL="54396" marR="543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Projekt zmian – art. 29 § 1</a:t>
                      </a:r>
                    </a:p>
                  </a:txBody>
                  <a:tcPr marL="54396" marR="543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843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Umowa o pracę określa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strony umowy,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rodzaj umowy,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datę jej zawarcia oraz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warunki pracy i płacy, w szczególności: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1) rodzaj pracy;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2) miejsce wykonywania pracy;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3) wynagrodzenie za pracę odpowiadające rodzajowi pracy, ze wskazaniem składników wynagrodzenia;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4) wymiar czasu pracy;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5) termin rozpoczęcia pracy</a:t>
                      </a:r>
                    </a:p>
                  </a:txBody>
                  <a:tcPr marL="54396" marR="543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Umowa o pracę określa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strony umowy,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adres siedziby pracodawcy,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w przypadku pracodawcy będącego osobą fizyczną – adres zamieszkania, </a:t>
                      </a: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także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rodzaj umowy,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datę jej zawarcia oraz warunki pracy i płacy, w szczególności: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1) rodzaj pracy;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2) miejsce </a:t>
                      </a:r>
                      <a:r>
                        <a:rPr lang="pl-PL" sz="14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lub miejsca wykonywania pracy albo informację, że pracownik sam określa miejsce wykonywania pracy;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3) wynagrodzenie za pracę odpowiadające rodzajowi pracy, ze wskazaniem składników wynagrodzenia;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4) wymiar czasu pracy;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5) </a:t>
                      </a:r>
                      <a:r>
                        <a:rPr lang="pl-PL" sz="14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dzień</a:t>
                      </a:r>
                      <a:r>
                        <a:rPr lang="pl-PL" sz="1400" dirty="0">
                          <a:solidFill>
                            <a:srgbClr val="FF0000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rozpoczęcia pracy;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6) </a:t>
                      </a:r>
                      <a:r>
                        <a:rPr lang="pl-PL" sz="1400" b="1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 przypadku umowy o pracę na okres próbny </a:t>
                      </a:r>
                      <a:r>
                        <a:rPr lang="pl-PL" sz="14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czas trwania i warunki takiej umowy, w szczególności, gdy strony tak uzgodnią, postanowienie o przedłużeniu umowy o czas urlopu, a także o czas innej usprawiedliwionej nieobecności pracownika w pracy lub postanowienie o wydłużeniu umowy w sytuacji, o której mowa w art. 25 § 2(3)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7) </a:t>
                      </a:r>
                      <a:r>
                        <a:rPr lang="pl-PL" sz="1400" b="1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 przypadku umowy o pracę na czas określony </a:t>
                      </a:r>
                      <a:r>
                        <a:rPr lang="pl-PL" sz="14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czas jej trwania lub dzień jej zakończenia.”,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b) § 3–33 otrzymują brzmienie:</a:t>
                      </a:r>
                    </a:p>
                  </a:txBody>
                  <a:tcPr marL="54396" marR="543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113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136525"/>
            <a:ext cx="10506364" cy="630391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Informacja dodatkowa – </a:t>
            </a:r>
            <a:r>
              <a:rPr lang="pl-PL" sz="24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</a:t>
            </a:r>
            <a:r>
              <a:rPr lang="pl-PL" sz="2400" dirty="0" err="1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KPa</a:t>
            </a:r>
            <a:endParaRPr lang="pl-PL" sz="2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pl-PL">
              <a:solidFill>
                <a:prstClr val="black"/>
              </a:solidFill>
            </a:endParaRPr>
          </a:p>
        </p:txBody>
      </p:sp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6072406"/>
              </p:ext>
            </p:extLst>
          </p:nvPr>
        </p:nvGraphicFramePr>
        <p:xfrm>
          <a:off x="427703" y="766916"/>
          <a:ext cx="11336594" cy="4869180"/>
        </p:xfrm>
        <a:graphic>
          <a:graphicData uri="http://schemas.openxmlformats.org/drawingml/2006/table">
            <a:tbl>
              <a:tblPr firstRow="1" firstCol="1" bandRow="1"/>
              <a:tblGrid>
                <a:gridCol w="26104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261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14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300" b="1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Obecnie obowiązujące przepisy – art. 29 § 3 </a:t>
                      </a:r>
                      <a:endParaRPr lang="pl-PL" sz="1300" dirty="0">
                        <a:effectLst/>
                        <a:latin typeface="Montserrat" panose="00000500000000000000" pitchFamily="2" charset="-18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416" marR="434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300" b="1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Projekt zmian – art. 29 § 3</a:t>
                      </a:r>
                      <a:endParaRPr lang="pl-PL" sz="1300" dirty="0">
                        <a:effectLst/>
                        <a:latin typeface="Montserrat" panose="00000500000000000000" pitchFamily="2" charset="-18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416" marR="434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9667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3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Pracodawca informuje pracownika na piśmie, nie później niż w ciągu 7 dni od dnia zawarcia umowy o pracę, o: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1) obowiązującej pracownika dobowej i tygodniowej normie czasu pracy,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2) częstotliwości wypłat wynagrodzenia za pracę,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3) wymiarze przysługującego pracownikowi urlopu wypoczynkowego,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4) obowiązującej pracownika długości okresu wypowiedzenia umowy o pracę,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5) układzie zbiorowym pracy, którym pracownik jest objęty,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1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jeżeli pracodawca nie ma obowiązku ustalenia regulaminu pracy - dodatkowo o porze nocnej, miejscu, terminie i czasie wypłaty wynagrodzenia oraz przyjętym sposobie potwierdzania (…)</a:t>
                      </a:r>
                    </a:p>
                  </a:txBody>
                  <a:tcPr marL="43416" marR="434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5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Pracodawca informuje pracownika na piśmie: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500" b="1" dirty="0">
                          <a:solidFill>
                            <a:srgbClr val="1F358D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1) nie później niż w terminie 7 dni od dnia dopuszczenia pracownika do pracy, co najmniej o: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5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a) obowiązującej pracownika dobowej i tygodniowej normie czasu pracy,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5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b) obowiązującym pracownika dobowym i tygodniowym wymiarze czasu pracy,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5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c) przysługujących pracownikowi przerwach w pracy,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5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d) przysługującym pracownikowi dobowym i tygodniowym odpoczynku,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5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e) zasadach dotyczących pracy w godzinach nadliczbowych i rekompensaty za nią,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5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f) w przypadku pracy zmianowej – zasadach dotyczących przechodzenia ze zmiany na zmianę,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5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g) w przypadku kilku miejsc wykonywania pracy – zasadach przemieszczania się między miejscami wykonywania pracy,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5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h) innych niż określone w umowie o pracę składnikach wynagrodzenia oraz świadczeniach pieniężnych lub rzeczowych,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5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i) wymiarze przysługującego pracownikowi płatnego urlopu, w szczególności urlopu wypoczynkowego lub, jeżeli nie jest możliwe jego określenie w dacie przekazywania pracownikowi tej informacji, o procedurach jego przyznawania i ustalania,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l-PL" sz="1600" dirty="0">
                        <a:effectLst/>
                        <a:latin typeface="Montserrat" panose="00000500000000000000" pitchFamily="2" charset="-18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416" marR="434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27045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127753"/>
            <a:ext cx="10506364" cy="716423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Informacja dodatkowa – </a:t>
            </a:r>
            <a:r>
              <a:rPr lang="pl-PL" sz="24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2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pl-PL">
              <a:solidFill>
                <a:prstClr val="black"/>
              </a:solidFill>
            </a:endParaRPr>
          </a:p>
        </p:txBody>
      </p:sp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5476363"/>
              </p:ext>
            </p:extLst>
          </p:nvPr>
        </p:nvGraphicFramePr>
        <p:xfrm>
          <a:off x="417871" y="844176"/>
          <a:ext cx="11356258" cy="5035514"/>
        </p:xfrm>
        <a:graphic>
          <a:graphicData uri="http://schemas.openxmlformats.org/drawingml/2006/table">
            <a:tbl>
              <a:tblPr firstRow="1" firstCol="1" bandRow="1"/>
              <a:tblGrid>
                <a:gridCol w="25072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49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74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300" b="1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Obecnie obowiązujące przepisy – art. 29 § 3 </a:t>
                      </a:r>
                      <a:endParaRPr lang="pl-PL" sz="1300" dirty="0">
                        <a:effectLst/>
                        <a:latin typeface="Montserrat" panose="00000500000000000000" pitchFamily="2" charset="-18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416" marR="434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300" b="1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Projekt zmian – art. 29 § 3</a:t>
                      </a:r>
                      <a:endParaRPr lang="pl-PL" sz="1300" dirty="0">
                        <a:effectLst/>
                        <a:latin typeface="Montserrat" panose="00000500000000000000" pitchFamily="2" charset="-18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416" marR="434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l-PL" sz="1600" dirty="0">
                        <a:effectLst/>
                        <a:latin typeface="Montserrat" panose="00000500000000000000" pitchFamily="2" charset="-18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416" marR="434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Pracodawca informuje pracownika na piśmie: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rgbClr val="1F358D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1) nie później niż w terminie 7 dni od dnia dopuszczenia</a:t>
                      </a:r>
                      <a:r>
                        <a:rPr lang="pl-PL" sz="1400" dirty="0">
                          <a:solidFill>
                            <a:srgbClr val="1F358D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pl-PL" sz="1400" dirty="0">
                          <a:solidFill>
                            <a:srgbClr val="002060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pracownika do pracy, co najmniej o: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j) </a:t>
                      </a:r>
                      <a:r>
                        <a:rPr lang="pl-PL" sz="1400" b="1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obowiązującej procedurze rozwiązania stosunku pracy</a:t>
                      </a:r>
                      <a:r>
                        <a:rPr lang="pl-PL" sz="14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 tym o wymogach formalnych, długości okresów wypowiedzenia oraz terminie odwołania się do sądu pracy lub, jeżeli nie jest możliwe określenie długości okresów wypowiedzenia w dacie przekazywania pracownikowi tej informacji, sposób ustalania takich okresów wypowiedzenia,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Montserrat" panose="00000500000000000000" pitchFamily="2" charset="-18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k) </a:t>
                      </a:r>
                      <a:r>
                        <a:rPr lang="pl-PL" sz="1400" b="1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prawie pracownika do szkoleń zapewnianych przez pracodawcę</a:t>
                      </a:r>
                      <a:r>
                        <a:rPr lang="pl-PL" sz="14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 szczególności o liczbie przysługujących pracownikowi dni szkoleń w roku kalendarzowym oraz o polityce szkoleniowej pracodawcy,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l-PL" sz="1400" dirty="0">
                        <a:solidFill>
                          <a:srgbClr val="C00000"/>
                        </a:solidFill>
                        <a:effectLst/>
                        <a:latin typeface="Montserrat" panose="00000500000000000000" pitchFamily="2" charset="-18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l) </a:t>
                      </a:r>
                      <a:r>
                        <a:rPr lang="pl-PL" sz="1400" b="1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układzie zbiorowym pracy lub innym porozumieniu zbiorowym</a:t>
                      </a:r>
                      <a:r>
                        <a:rPr lang="pl-PL" sz="14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którym pracownik jest objęty, a w przypadku zawarcia porozumienia zbiorowego poza zakładem pracy przez wspólne organy lub instytucje – nazwie takich organów lub instytucji,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l-PL" sz="1400" dirty="0">
                        <a:solidFill>
                          <a:srgbClr val="C00000"/>
                        </a:solidFill>
                        <a:effectLst/>
                        <a:latin typeface="Montserrat" panose="00000500000000000000" pitchFamily="2" charset="-18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m) </a:t>
                      </a:r>
                      <a:r>
                        <a:rPr lang="pl-PL" sz="1400" b="1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 przypadku, gdy pracodawca nie ustalił regulaminu pracy </a:t>
                      </a: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terminie, miejscu, czasie i częstotliwości wypłacania wynagrodzenia za pracę, porze nocnej oraz przyjętym sposobie potwierdzania przez pracowników przybycia i obecności w pracy oraz usprawiedliwianiu nieobecności w pracy;</a:t>
                      </a:r>
                    </a:p>
                  </a:txBody>
                  <a:tcPr marL="43416" marR="434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0481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8836" y="365126"/>
            <a:ext cx="10506364" cy="922908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Informacja dodatkowa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11</a:t>
            </a:fld>
            <a:endParaRPr lang="pl-PL">
              <a:solidFill>
                <a:prstClr val="black"/>
              </a:solidFill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8834039"/>
              </p:ext>
            </p:extLst>
          </p:nvPr>
        </p:nvGraphicFramePr>
        <p:xfrm>
          <a:off x="422787" y="1288034"/>
          <a:ext cx="11346426" cy="3210153"/>
        </p:xfrm>
        <a:graphic>
          <a:graphicData uri="http://schemas.openxmlformats.org/drawingml/2006/table">
            <a:tbl>
              <a:tblPr firstRow="1" firstCol="1" bandRow="1"/>
              <a:tblGrid>
                <a:gridCol w="26252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212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769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300" b="1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Obecnie obowiązujące przepisy – art. 29 § 3 </a:t>
                      </a:r>
                      <a:endParaRPr lang="pl-PL" sz="1300" dirty="0">
                        <a:effectLst/>
                        <a:latin typeface="Montserrat" panose="00000500000000000000" pitchFamily="2" charset="-18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300" b="1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Projekt zmian – art. 29 § 3</a:t>
                      </a:r>
                      <a:endParaRPr lang="pl-PL" sz="1300" dirty="0">
                        <a:effectLst/>
                        <a:latin typeface="Montserrat" panose="00000500000000000000" pitchFamily="2" charset="-18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94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6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Pracodawca informuje pracownika na piśmie: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1F358D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2) nie później niż w terminie 30 dni od dnia dopuszczenia pracownika do pracy </a:t>
                      </a:r>
                      <a:endParaRPr lang="pl-PL" sz="1600" dirty="0">
                        <a:solidFill>
                          <a:srgbClr val="1F358D"/>
                        </a:solidFill>
                        <a:effectLst/>
                        <a:latin typeface="Montserrat" panose="00000500000000000000" pitchFamily="2" charset="-18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solidFill>
                            <a:srgbClr val="002060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1600" dirty="0">
                        <a:effectLst/>
                        <a:latin typeface="Montserrat" panose="00000500000000000000" pitchFamily="2" charset="-18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rgbClr val="E1345F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 nazwie instytucji zabezpieczenia społecznego, do których wpływają składki na ubezpieczenia społeczne związane ze stosunkiem pracy oraz informacje na temat ochrony związanej z zabezpieczeniem społecznym, zapewnianej przez pracodawcę; nie dotyczy to przypadku, w którym pracownik dokonuje wyboru instytucji zabezpieczenia społecznego.,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rgbClr val="C00000"/>
                          </a:solidFill>
                          <a:effectLst/>
                          <a:latin typeface="Montserrat" panose="00000500000000000000" pitchFamily="2" charset="-18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l-PL" sz="1600" dirty="0">
                        <a:effectLst/>
                        <a:latin typeface="Montserrat" panose="00000500000000000000" pitchFamily="2" charset="-18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30861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136526"/>
            <a:ext cx="10506364" cy="1122004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Zmiana informacji dodatkowej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0941" y="1154258"/>
            <a:ext cx="11169446" cy="4549484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b="1" dirty="0"/>
              <a:t>art. 29 § 3(1) </a:t>
            </a:r>
            <a:r>
              <a:rPr lang="pl-PL" sz="2000" b="1" dirty="0" err="1"/>
              <a:t>k.p</a:t>
            </a:r>
            <a:r>
              <a:rPr lang="pl-PL" sz="2000" b="1" dirty="0"/>
              <a:t>.</a:t>
            </a: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pl-PL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Pracodawca informuje pracownika na piśmie o zmianie jego warunków zatrudnienia, o których mowa w § 3, a także o objęciu pracownika układem zbiorowym pracy lub innym porozumieniem zbiorowym </a:t>
            </a:r>
            <a:r>
              <a:rPr lang="pl-PL" sz="20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niezwłocznie, nie później jednak niż w dniu, w którym taka zmiana ma zastosowanie do pracownika</a:t>
            </a:r>
            <a:r>
              <a:rPr lang="pl-PL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pl-PL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Nie dotyczy to przypadku, w którym zmiana warunków zatrudnienia wynika ze zmiany przepisów prawa pracy, prawa ubezpieczeń społecznych, postanowień regulaminów, statutów, układów zbiorowych pracy lub innych porozumień zbiorowych.</a:t>
            </a:r>
            <a:br>
              <a:rPr lang="pl-PL" sz="2000" dirty="0"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000" i="1" dirty="0"/>
          </a:p>
          <a:p>
            <a:pPr marL="0" indent="0" algn="just">
              <a:buNone/>
            </a:pPr>
            <a:r>
              <a:rPr lang="pl-PL" sz="2000" i="1" dirty="0"/>
              <a:t>Skróceniu dotychczasowego (maksymalnego) 1 miesięcznego terminu od dnia wejścia w życie zmian na poinformowania pracownika o zmianie warunków jego zatrudnienia na dzień, w którym taka zmiana wchodzi w życie. </a:t>
            </a:r>
          </a:p>
        </p:txBody>
      </p:sp>
    </p:spTree>
    <p:extLst>
      <p:ext uri="{BB962C8B-B14F-4D97-AF65-F5344CB8AC3E}">
        <p14:creationId xmlns:p14="http://schemas.microsoft.com/office/powerpoint/2010/main" val="8457289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50309" y="365126"/>
            <a:ext cx="11091383" cy="873740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W postaci papierowej lub elektronicznej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50309" y="1399032"/>
            <a:ext cx="11091383" cy="4166026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pl-PL" sz="2000" dirty="0">
                <a:ea typeface="Calibri" panose="020F0502020204030204" pitchFamily="34" charset="0"/>
                <a:cs typeface="Times New Roman" panose="02020603050405020304" pitchFamily="18" charset="0"/>
              </a:rPr>
              <a:t>przekazanie pracownikowi informacji o warunkach jego zatrudnienia, jak również informacji o ich zmianie </a:t>
            </a:r>
          </a:p>
          <a:p>
            <a:pPr algn="just">
              <a:buFontTx/>
              <a:buChar char="-"/>
            </a:pPr>
            <a:r>
              <a:rPr lang="pl-PL" sz="2000" dirty="0">
                <a:ea typeface="Times New Roman" panose="02020603050405020304" pitchFamily="18" charset="0"/>
                <a:cs typeface="Arial" panose="020B0604020202020204" pitchFamily="34" charset="0"/>
              </a:rPr>
              <a:t>wniosków o urlop rodzicielski</a:t>
            </a:r>
          </a:p>
          <a:p>
            <a:pPr algn="just">
              <a:buFontTx/>
              <a:buChar char="-"/>
            </a:pPr>
            <a:r>
              <a:rPr lang="pl-PL" sz="2000" dirty="0">
                <a:ea typeface="Times New Roman" panose="02020603050405020304" pitchFamily="18" charset="0"/>
                <a:cs typeface="Arial" panose="020B0604020202020204" pitchFamily="34" charset="0"/>
              </a:rPr>
              <a:t>wniosek o urlop ojcowski, </a:t>
            </a:r>
          </a:p>
          <a:p>
            <a:pPr algn="just">
              <a:buFontTx/>
              <a:buChar char="-"/>
            </a:pPr>
            <a:r>
              <a:rPr lang="pl-PL" sz="2000" dirty="0">
                <a:ea typeface="Times New Roman" panose="02020603050405020304" pitchFamily="18" charset="0"/>
                <a:cs typeface="Arial" panose="020B0604020202020204" pitchFamily="34" charset="0"/>
              </a:rPr>
              <a:t>wniosek o urlop na warunkach urlopu macierzyńskiego </a:t>
            </a:r>
          </a:p>
          <a:p>
            <a:pPr algn="just">
              <a:buFontTx/>
              <a:buChar char="-"/>
            </a:pPr>
            <a:r>
              <a:rPr lang="pl-PL" sz="2000" dirty="0">
                <a:ea typeface="Times New Roman" panose="02020603050405020304" pitchFamily="18" charset="0"/>
                <a:cs typeface="Arial" panose="020B0604020202020204" pitchFamily="34" charset="0"/>
              </a:rPr>
              <a:t>wnioski o rezygnację z urlopu macierzyńskiego </a:t>
            </a:r>
          </a:p>
          <a:p>
            <a:pPr algn="just">
              <a:buFontTx/>
              <a:buChar char="-"/>
            </a:pPr>
            <a:r>
              <a:rPr lang="pl-PL" sz="2000" dirty="0">
                <a:ea typeface="Times New Roman" panose="02020603050405020304" pitchFamily="18" charset="0"/>
                <a:cs typeface="Arial" panose="020B0604020202020204" pitchFamily="34" charset="0"/>
              </a:rPr>
              <a:t>wniosek o łączenie urlopu rodzicielskiego z pracą</a:t>
            </a:r>
          </a:p>
          <a:p>
            <a:pPr algn="just">
              <a:buFontTx/>
              <a:buChar char="-"/>
            </a:pPr>
            <a:r>
              <a:rPr lang="pl-PL" sz="2000" dirty="0">
                <a:ea typeface="Times New Roman" panose="02020603050405020304" pitchFamily="18" charset="0"/>
                <a:cs typeface="Arial" panose="020B0604020202020204" pitchFamily="34" charset="0"/>
              </a:rPr>
              <a:t>rezygnacja z korzystania z części urlopu macierzyńskiego, udzielanie części urlopu macierzyńskiego pracownikowi ‒ ojcu albo prawnikowi innemu członkowi najbliższej rodziny </a:t>
            </a:r>
          </a:p>
          <a:p>
            <a:pPr algn="just">
              <a:buFontTx/>
              <a:buChar char="-"/>
            </a:pPr>
            <a:r>
              <a:rPr lang="pl-PL" sz="2000" dirty="0">
                <a:ea typeface="Times New Roman" panose="02020603050405020304" pitchFamily="18" charset="0"/>
                <a:cs typeface="Arial" panose="020B0604020202020204" pitchFamily="34" charset="0"/>
              </a:rPr>
              <a:t>zwolnienie od pracy dla pracowników wychowujących dziecko do 14 lat </a:t>
            </a:r>
          </a:p>
        </p:txBody>
      </p:sp>
    </p:spTree>
    <p:extLst>
      <p:ext uri="{BB962C8B-B14F-4D97-AF65-F5344CB8AC3E}">
        <p14:creationId xmlns:p14="http://schemas.microsoft.com/office/powerpoint/2010/main" val="2064176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60141" y="166022"/>
            <a:ext cx="11071719" cy="707923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Wniosek o zmianę formy zatrudnienia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84727" y="985684"/>
            <a:ext cx="11222546" cy="4886632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po art. 29(2) dodaje się art. 29(3) w brzmieniu</a:t>
            </a:r>
            <a:r>
              <a:rPr lang="pl-PL" sz="2000" dirty="0">
                <a:solidFill>
                  <a:srgbClr val="E1345F"/>
                </a:solidFill>
              </a:rPr>
              <a:t>:</a:t>
            </a:r>
          </a:p>
          <a:p>
            <a:pPr marL="0" indent="0" algn="just">
              <a:buNone/>
            </a:pPr>
            <a:r>
              <a:rPr lang="pl-PL" sz="2000" dirty="0"/>
              <a:t>§ 1. </a:t>
            </a:r>
            <a:r>
              <a:rPr lang="pl-PL" sz="2000" b="1" dirty="0"/>
              <a:t>Pracownik zatrudniony u danego pracodawcy co najmniej 6 miesięcy</a:t>
            </a:r>
            <a:r>
              <a:rPr lang="pl-PL" sz="2000" dirty="0"/>
              <a:t>, </a:t>
            </a:r>
          </a:p>
          <a:p>
            <a:pPr algn="just"/>
            <a:r>
              <a:rPr lang="pl-PL" sz="2000" dirty="0"/>
              <a:t>może wystąpić do pracodawcy z wnioskiem, złożonym w postaci papierowej lub elektronicznej, </a:t>
            </a:r>
          </a:p>
          <a:p>
            <a:pPr algn="just"/>
            <a:r>
              <a:rPr lang="pl-PL" sz="2000" dirty="0"/>
              <a:t>o zmianę rodzaju pracy, zmianę rodzaju umowy o pracę na umowę na czas nieokreślony lub o zatrudnienie w pełnym wymiarze czasu pracy. </a:t>
            </a:r>
          </a:p>
          <a:p>
            <a:pPr marL="0" indent="0" algn="just">
              <a:buNone/>
            </a:pPr>
            <a:r>
              <a:rPr lang="pl-PL" sz="2000" dirty="0"/>
              <a:t>Nie dotyczy to pracownika zatrudnionego na podstawie umowy o pracę na okres próbny.</a:t>
            </a:r>
          </a:p>
          <a:p>
            <a:pPr marL="0" indent="0" algn="just">
              <a:buNone/>
            </a:pPr>
            <a:r>
              <a:rPr lang="pl-PL" sz="2000" dirty="0"/>
              <a:t>§ 2. </a:t>
            </a:r>
            <a:r>
              <a:rPr lang="pl-PL" sz="2000" b="1" dirty="0"/>
              <a:t>Pracodawca powinien, w miarę możliwości, uwzględnić wniosek pracownika</a:t>
            </a:r>
            <a:r>
              <a:rPr lang="pl-PL" sz="2000" dirty="0"/>
              <a:t>, o którym mowa w § 1.a</a:t>
            </a:r>
          </a:p>
          <a:p>
            <a:pPr marL="0" indent="0" algn="just">
              <a:buNone/>
            </a:pPr>
            <a:r>
              <a:rPr lang="pl-PL" sz="2000" dirty="0"/>
              <a:t>§ 3. </a:t>
            </a:r>
            <a:r>
              <a:rPr lang="pl-PL" sz="2000" b="1" dirty="0"/>
              <a:t>Prawo do złożenia wniosku, o którym mowa w § 1, przysługuje pracownikowi raz w ciągu roku kalendarzowego. </a:t>
            </a:r>
            <a:r>
              <a:rPr lang="pl-PL" sz="2000" dirty="0"/>
              <a:t>Pracodawca udziela pracownikowi, w postaci papierowej lub elektronicznej, odpowiedzi na wniosek wraz z jej uzasadnieniem, biorąc pod uwagę potrzeby pracodawcy i pracownika, najpóźniej w terminie 1 miesiąca od dnia otrzymania wniosku.</a:t>
            </a:r>
          </a:p>
        </p:txBody>
      </p:sp>
    </p:spTree>
    <p:extLst>
      <p:ext uri="{BB962C8B-B14F-4D97-AF65-F5344CB8AC3E}">
        <p14:creationId xmlns:p14="http://schemas.microsoft.com/office/powerpoint/2010/main" val="37714579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2733" y="136525"/>
            <a:ext cx="11146535" cy="728715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Ochrona pracownika przed zwolnieniem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15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22733" y="865240"/>
            <a:ext cx="11146535" cy="5073444"/>
          </a:xfrm>
        </p:spPr>
        <p:txBody>
          <a:bodyPr/>
          <a:lstStyle/>
          <a:p>
            <a:pPr marL="0" indent="0" algn="just">
              <a:buNone/>
            </a:pPr>
            <a:r>
              <a:rPr lang="pl-PL" sz="1800" b="1" dirty="0">
                <a:solidFill>
                  <a:srgbClr val="E1345F"/>
                </a:solidFill>
              </a:rPr>
              <a:t>Planowane dodanie Art. 29(4) § 1 </a:t>
            </a:r>
            <a:r>
              <a:rPr lang="pl-PL" sz="1800" b="1" dirty="0" err="1">
                <a:solidFill>
                  <a:srgbClr val="E1345F"/>
                </a:solidFill>
              </a:rPr>
              <a:t>k.p</a:t>
            </a:r>
            <a:r>
              <a:rPr lang="pl-PL" sz="1800" b="1" dirty="0">
                <a:solidFill>
                  <a:srgbClr val="E1345F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pl-PL" sz="1800" dirty="0"/>
              <a:t>Wystąpienie przez pracownika </a:t>
            </a:r>
          </a:p>
          <a:p>
            <a:pPr algn="just"/>
            <a:r>
              <a:rPr lang="pl-PL" sz="1800" dirty="0"/>
              <a:t>z wnioskiem o zmianę rodzaju pracy, zmianę rodzaju umowy o pracę na umowę na czas nieokreślony lub o zatrudnienie w pełnym wymiarze czasu pracy, jednoczesne pozostawanie w stosunku pracy z innym pracodawcą lub jednoczesne pozostawanie w stosunku prawnym będącym podstawą świadczenia pracy innym niż stosunek pracy lub </a:t>
            </a:r>
          </a:p>
          <a:p>
            <a:pPr algn="just"/>
            <a:r>
              <a:rPr lang="pl-PL" sz="1800" dirty="0"/>
              <a:t>dochodzenie przez pracownika udzielenia informacji o warunkach zatrudnienia lub ich zmianie, </a:t>
            </a:r>
          </a:p>
          <a:p>
            <a:pPr algn="just"/>
            <a:r>
              <a:rPr lang="pl-PL" sz="1800" dirty="0"/>
              <a:t>skorzystanie z praw, o których mowa w art. 94(13), (</a:t>
            </a:r>
            <a:r>
              <a:rPr lang="pl-PL" sz="1800" i="1" dirty="0"/>
              <a:t>skorzystanie z prawa zwrotu kosztów szkolenia oraz wliczenia czasu szkolenia do czasu pracy)</a:t>
            </a:r>
          </a:p>
          <a:p>
            <a:pPr marL="0" indent="0" algn="just">
              <a:buNone/>
            </a:pPr>
            <a:r>
              <a:rPr lang="pl-PL" sz="1800" b="1" dirty="0"/>
              <a:t>nie może stanowić przyczyny uzasadniającej </a:t>
            </a:r>
          </a:p>
          <a:p>
            <a:pPr algn="just"/>
            <a:r>
              <a:rPr lang="pl-PL" sz="1800" dirty="0"/>
              <a:t>wypowiedzenie umowy o pracę lub jej rozwiązanie bez wypowiedzenia przez pracodawcę, </a:t>
            </a:r>
          </a:p>
          <a:p>
            <a:pPr algn="just"/>
            <a:r>
              <a:rPr lang="pl-PL" sz="1800" dirty="0"/>
              <a:t>przygotowanie do takiego wypowiedzenia lub rozwiązania umowy </a:t>
            </a:r>
          </a:p>
          <a:p>
            <a:pPr algn="just"/>
            <a:r>
              <a:rPr lang="pl-PL" sz="1800" dirty="0"/>
              <a:t>albo przyczyny zastosowania działania mającego skutek równoważny do rozwiązania umowy o pracę.</a:t>
            </a:r>
          </a:p>
        </p:txBody>
      </p:sp>
    </p:spTree>
    <p:extLst>
      <p:ext uri="{BB962C8B-B14F-4D97-AF65-F5344CB8AC3E}">
        <p14:creationId xmlns:p14="http://schemas.microsoft.com/office/powerpoint/2010/main" val="12781755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2732" y="365126"/>
            <a:ext cx="11146536" cy="677094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Ochrona pracownika przed zwolnieniem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22732" y="1122254"/>
            <a:ext cx="11146536" cy="4613492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Dodany Art. 29(4) </a:t>
            </a:r>
            <a:r>
              <a:rPr lang="pl-PL" sz="2000" b="1" dirty="0" err="1">
                <a:solidFill>
                  <a:srgbClr val="E1345F"/>
                </a:solidFill>
              </a:rPr>
              <a:t>k.p</a:t>
            </a:r>
            <a:r>
              <a:rPr lang="pl-PL" sz="2000" b="1" dirty="0">
                <a:solidFill>
                  <a:srgbClr val="E1345F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pl-PL" sz="2000" dirty="0"/>
              <a:t>Pracownik, który uważa, że </a:t>
            </a:r>
          </a:p>
          <a:p>
            <a:pPr algn="just">
              <a:buFontTx/>
              <a:buChar char="-"/>
            </a:pPr>
            <a:r>
              <a:rPr lang="pl-PL" sz="2000" dirty="0"/>
              <a:t>umowa o pracę na okres próbny została z nim rozwiązana albo zastosowano działanie mające równoważny skutek do rozwiązania umowy o pracę z powodu wystąpienia z wnioskiem, o którym mowa w art. 29(3) § 1, jednoczesnego pozostawania w stosunku pracy z innym pracodawcą lub dochodzenia udzielenia informacji, o których mowa w art. 29 § 3 i 3(1) (…)</a:t>
            </a:r>
          </a:p>
          <a:p>
            <a:pPr algn="just">
              <a:buFontTx/>
              <a:buChar char="-"/>
            </a:pPr>
            <a:r>
              <a:rPr lang="pl-PL" sz="2000" dirty="0"/>
              <a:t>może, w terminie 7 dni od dnia złożenia oświadczenia woli pracodawcy o rozwiązaniu umowy o pracę złożyć do pracodawcy wniosek, w postaci papierowej lub elektronicznej, o przedstawienie należycie uzasadnionych powodów tego rozwiązania albo zastosowania działania.</a:t>
            </a:r>
          </a:p>
          <a:p>
            <a:pPr marL="0" indent="0" algn="just">
              <a:buNone/>
            </a:pPr>
            <a:r>
              <a:rPr lang="pl-PL" sz="2000" dirty="0"/>
              <a:t>Pracodawca </a:t>
            </a:r>
          </a:p>
          <a:p>
            <a:pPr algn="just"/>
            <a:r>
              <a:rPr lang="pl-PL" sz="2000" dirty="0"/>
              <a:t>udziela pracownikowi odpowiedzi na wniosek w postaci papierowej lub elektronicznej, w terminie 7 dni od dnia złożenia przez pracownika wniosku.”;</a:t>
            </a:r>
          </a:p>
        </p:txBody>
      </p:sp>
    </p:spTree>
    <p:extLst>
      <p:ext uri="{BB962C8B-B14F-4D97-AF65-F5344CB8AC3E}">
        <p14:creationId xmlns:p14="http://schemas.microsoft.com/office/powerpoint/2010/main" val="12350841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2733" y="365126"/>
            <a:ext cx="11146535" cy="647598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002060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Wypowiedzenie umowy na czas określony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17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29768" y="1335024"/>
            <a:ext cx="11146536" cy="4054983"/>
          </a:xfrm>
        </p:spPr>
        <p:txBody>
          <a:bodyPr/>
          <a:lstStyle/>
          <a:p>
            <a:pPr marL="0" indent="0"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30 § 4 otrzymuje brzmienie:</a:t>
            </a:r>
          </a:p>
          <a:p>
            <a:pPr marL="0" indent="0" algn="just">
              <a:buNone/>
            </a:pPr>
            <a:r>
              <a:rPr lang="pl-PL" sz="2000" dirty="0"/>
              <a:t>W oświadczeniu pracodawcy o wypowiedzeniu umowy o pracę zawartej </a:t>
            </a:r>
            <a:r>
              <a:rPr lang="pl-PL" sz="2000" b="1" dirty="0">
                <a:solidFill>
                  <a:srgbClr val="1F358D"/>
                </a:solidFill>
              </a:rPr>
              <a:t>na czas określony </a:t>
            </a:r>
            <a:r>
              <a:rPr lang="pl-PL" sz="2000" dirty="0"/>
              <a:t>lub umowy zawartej na czas nieokreślony lub o rozwiązaniu umowy o pracę bez wypowiedzenia </a:t>
            </a:r>
          </a:p>
          <a:p>
            <a:pPr marL="0" indent="0" algn="just">
              <a:buNone/>
            </a:pPr>
            <a:r>
              <a:rPr lang="pl-PL" sz="2000" dirty="0">
                <a:solidFill>
                  <a:srgbClr val="1F358D"/>
                </a:solidFill>
              </a:rPr>
              <a:t>powinna być wskazana przyczyna uzasadniająca wypowiedzenie lub rozwiązanie umowy.”;</a:t>
            </a:r>
          </a:p>
          <a:p>
            <a:pPr marL="0" indent="0">
              <a:buNone/>
            </a:pPr>
            <a:endParaRPr lang="pl-PL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38 § 1 otrzymuje brzmienie:</a:t>
            </a:r>
          </a:p>
          <a:p>
            <a:pPr marL="0" indent="0" algn="just">
              <a:buNone/>
            </a:pPr>
            <a:r>
              <a:rPr lang="pl-PL" sz="2000" dirty="0"/>
              <a:t>O zamiarze wypowiedzenia pracownikowi umowy o pracę zawartej </a:t>
            </a:r>
            <a:r>
              <a:rPr lang="pl-PL" sz="2000" b="1" dirty="0">
                <a:solidFill>
                  <a:srgbClr val="1F358D"/>
                </a:solidFill>
              </a:rPr>
              <a:t>na czas określony</a:t>
            </a:r>
            <a:r>
              <a:rPr lang="pl-PL" sz="2000" b="1" dirty="0">
                <a:solidFill>
                  <a:srgbClr val="002060"/>
                </a:solidFill>
              </a:rPr>
              <a:t> </a:t>
            </a:r>
            <a:r>
              <a:rPr lang="pl-PL" sz="2000" dirty="0"/>
              <a:t>lub umowy zawartej na czas nieokreślony </a:t>
            </a:r>
          </a:p>
          <a:p>
            <a:pPr marL="0" indent="0" algn="just">
              <a:buNone/>
            </a:pPr>
            <a:r>
              <a:rPr lang="pl-PL" sz="2000" dirty="0">
                <a:solidFill>
                  <a:srgbClr val="1F358D"/>
                </a:solidFill>
              </a:rPr>
              <a:t>pracodawca zawiadamia na piśmie reprezentującą pracownika zakładową organizację związkową, podając przyczynę uzasadniającą rozwiązanie umowy.</a:t>
            </a:r>
          </a:p>
          <a:p>
            <a:pPr marL="0" indent="0">
              <a:buNone/>
            </a:pPr>
            <a:endParaRPr lang="pl-PL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6454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0942" y="365126"/>
            <a:ext cx="11146536" cy="736088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Wypowiedzenie umowy na czas określony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0942" y="1335024"/>
            <a:ext cx="11146536" cy="4054983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Zmiana przepisów Art. 45 § 1</a:t>
            </a:r>
          </a:p>
          <a:p>
            <a:pPr marL="0" indent="0" algn="just">
              <a:buNone/>
            </a:pPr>
            <a:r>
              <a:rPr lang="pl-PL" sz="2000" dirty="0"/>
              <a:t>W razie ustalenia, że wypowiedzenie umowy o pracę zawartej </a:t>
            </a:r>
            <a:r>
              <a:rPr lang="pl-PL" sz="2000" b="1" dirty="0">
                <a:solidFill>
                  <a:srgbClr val="E1345F"/>
                </a:solidFill>
              </a:rPr>
              <a:t>na czas określony </a:t>
            </a:r>
            <a:r>
              <a:rPr lang="pl-PL" sz="2000" dirty="0"/>
              <a:t>lub umowy zawartej na czas nieokreślony jest nieuzasadnione lub narusza przepisy o wypowiadaniu umów o pracę, sąd pracy – stosownie do żądania pracownika – orzeka o bezskuteczności wypowiedzenia, a jeżeli umowa uległa już rozwiązaniu – o przywróceniu pracownika do pracy na poprzednich warunkach albo o odszkodowaniu.”;</a:t>
            </a:r>
          </a:p>
          <a:p>
            <a:pPr marL="0" indent="0" algn="just">
              <a:buNone/>
            </a:pPr>
            <a:endParaRPr lang="pl-PL" sz="2000" b="1" dirty="0"/>
          </a:p>
          <a:p>
            <a:pPr mar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W art. 50 </a:t>
            </a:r>
            <a:r>
              <a:rPr lang="pl-PL" sz="2000" b="1" dirty="0" err="1">
                <a:solidFill>
                  <a:srgbClr val="E1345F"/>
                </a:solidFill>
              </a:rPr>
              <a:t>k.p</a:t>
            </a:r>
            <a:r>
              <a:rPr lang="pl-PL" sz="2000" b="1" dirty="0">
                <a:solidFill>
                  <a:srgbClr val="E1345F"/>
                </a:solidFill>
              </a:rPr>
              <a:t>. zostanie skreślone oznaczenie § 1 i zostaną uchylone obowiązujące § 3‒5, </a:t>
            </a:r>
            <a:r>
              <a:rPr lang="pl-PL" sz="2000" dirty="0"/>
              <a:t>zgodnie z którymi w obecnym stanie prawnym, co do zasady, pracownikowi przysługuje wyłącznie odszkodowanie, jeżeli wypowiedzenie umowy o pracę zawartej na czas określony nastąpiło z naruszeniem przepisów o wypowiadaniu takiej umowy.</a:t>
            </a:r>
          </a:p>
        </p:txBody>
      </p:sp>
    </p:spTree>
    <p:extLst>
      <p:ext uri="{BB962C8B-B14F-4D97-AF65-F5344CB8AC3E}">
        <p14:creationId xmlns:p14="http://schemas.microsoft.com/office/powerpoint/2010/main" val="40051756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5"/>
            <a:ext cx="10506364" cy="706591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Obowiązki informacyjne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19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1278" y="1335024"/>
            <a:ext cx="11169444" cy="4054983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b="1" dirty="0"/>
              <a:t>Pracodawca będzie zobowiązany </a:t>
            </a:r>
          </a:p>
          <a:p>
            <a:pPr algn="just"/>
            <a:r>
              <a:rPr lang="pl-PL" sz="2000" dirty="0"/>
              <a:t>informować pracowników o warunkach pracy i płacy  </a:t>
            </a:r>
            <a:r>
              <a:rPr lang="pl-PL" sz="2000" dirty="0">
                <a:solidFill>
                  <a:srgbClr val="E1345F"/>
                </a:solidFill>
              </a:rPr>
              <a:t>( w art. 94 po pkt 1 dodaje się pkt 1a )</a:t>
            </a:r>
          </a:p>
          <a:p>
            <a:pPr algn="just"/>
            <a:endParaRPr lang="pl-PL" sz="2000" dirty="0">
              <a:solidFill>
                <a:srgbClr val="C00000"/>
              </a:solidFill>
            </a:endParaRPr>
          </a:p>
          <a:p>
            <a:pPr algn="just"/>
            <a:r>
              <a:rPr lang="pl-PL" sz="2000" dirty="0"/>
              <a:t>informować pracowników w sposób przyjęty u danego pracodawcy o:</a:t>
            </a:r>
          </a:p>
          <a:p>
            <a:pPr marL="452438" indent="265113" algn="just">
              <a:buFont typeface="Montserrat" panose="00000500000000000000" pitchFamily="2" charset="-18"/>
              <a:buChar char="−"/>
            </a:pPr>
            <a:r>
              <a:rPr lang="pl-PL" sz="2000" dirty="0"/>
              <a:t>możliwości zatrudnienia w pełnym lub w niepełnym wymiarze czasu pracy; </a:t>
            </a:r>
          </a:p>
          <a:p>
            <a:pPr marL="452438" indent="265113" algn="just">
              <a:buFont typeface="Montserrat" panose="00000500000000000000" pitchFamily="2" charset="-18"/>
              <a:buChar char="−"/>
            </a:pPr>
            <a:r>
              <a:rPr lang="pl-PL" sz="2000" dirty="0">
                <a:solidFill>
                  <a:srgbClr val="E1345F"/>
                </a:solidFill>
              </a:rPr>
              <a:t>procedurach awansu;</a:t>
            </a:r>
          </a:p>
          <a:p>
            <a:pPr marL="452438" indent="265113" algn="just">
              <a:buFont typeface="Montserrat" panose="00000500000000000000" pitchFamily="2" charset="-18"/>
              <a:buChar char="−"/>
            </a:pPr>
            <a:r>
              <a:rPr lang="pl-PL" sz="2000" dirty="0"/>
              <a:t>wolnych stanowiskach pracy   </a:t>
            </a:r>
            <a:r>
              <a:rPr lang="pl-PL" sz="2000" dirty="0">
                <a:solidFill>
                  <a:srgbClr val="E1345F"/>
                </a:solidFill>
              </a:rPr>
              <a:t>(zmiana art. 94(2) </a:t>
            </a:r>
            <a:r>
              <a:rPr lang="pl-PL" sz="2000" dirty="0" err="1">
                <a:solidFill>
                  <a:srgbClr val="E1345F"/>
                </a:solidFill>
              </a:rPr>
              <a:t>k.p</a:t>
            </a:r>
            <a:r>
              <a:rPr lang="pl-PL" sz="2000" dirty="0">
                <a:solidFill>
                  <a:srgbClr val="E1345F"/>
                </a:solidFill>
              </a:rPr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3430679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265471"/>
            <a:ext cx="10506364" cy="688259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Szkolenia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20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6194" y="1079091"/>
            <a:ext cx="11159613" cy="4876799"/>
          </a:xfrm>
        </p:spPr>
        <p:txBody>
          <a:bodyPr/>
          <a:lstStyle/>
          <a:p>
            <a:pPr marL="0" indent="0" algn="just">
              <a:buNone/>
            </a:pPr>
            <a:r>
              <a:rPr lang="pl-PL" sz="1800" b="1" dirty="0"/>
              <a:t>po art. 94(12) </a:t>
            </a:r>
            <a:r>
              <a:rPr lang="pl-PL" sz="1800" b="1" dirty="0">
                <a:solidFill>
                  <a:srgbClr val="E1345F"/>
                </a:solidFill>
              </a:rPr>
              <a:t>dodaje się art. 94(13) w brzmieniu:</a:t>
            </a:r>
          </a:p>
          <a:p>
            <a:pPr marL="0" indent="0" algn="just">
              <a:buNone/>
            </a:pPr>
            <a:r>
              <a:rPr lang="pl-PL" sz="1800" dirty="0"/>
              <a:t>W przypadku zobowiązania pracodawcy do </a:t>
            </a:r>
          </a:p>
          <a:p>
            <a:pPr algn="just">
              <a:buFontTx/>
              <a:buChar char="-"/>
            </a:pPr>
            <a:r>
              <a:rPr lang="pl-PL" sz="1800" dirty="0"/>
              <a:t>przeprowadzenia szkoleń pracowników niezbędnych do wykonywania określonego rodzaju pracy lub na określonym stanowisku, </a:t>
            </a:r>
          </a:p>
          <a:p>
            <a:pPr algn="just">
              <a:buFontTx/>
              <a:buChar char="-"/>
            </a:pPr>
            <a:r>
              <a:rPr lang="pl-PL" sz="1800" dirty="0"/>
              <a:t>jeśli zobowiązanie to wynika z układu zbiorowego pracy, innego porozumienia zbiorowego lub z regulaminu ustalanego w porozumieniu z zakładową organizacją związkową lub przedstawicielami pracowników, albo</a:t>
            </a:r>
          </a:p>
          <a:p>
            <a:pPr algn="just">
              <a:buFontTx/>
              <a:buChar char="-"/>
            </a:pPr>
            <a:r>
              <a:rPr lang="pl-PL" sz="1800" dirty="0"/>
              <a:t> gdy obowiązek przeprowadzenia takich szkoleń wynika z przepisów prawa lub umowy o pracę</a:t>
            </a:r>
          </a:p>
          <a:p>
            <a:pPr algn="just">
              <a:buFontTx/>
              <a:buChar char="-"/>
            </a:pPr>
            <a:r>
              <a:rPr lang="pl-PL" sz="1800" dirty="0"/>
              <a:t>oraz w przypadku szkoleń odbywanych przez pracownika na podstawie polecenia przełożonego, </a:t>
            </a:r>
          </a:p>
          <a:p>
            <a:pPr marL="0" indent="0" algn="just">
              <a:buNone/>
            </a:pPr>
            <a:r>
              <a:rPr lang="pl-PL" sz="1800" dirty="0"/>
              <a:t>szkolenia takie odbywają się </a:t>
            </a:r>
            <a:r>
              <a:rPr lang="pl-PL" sz="1800" b="1" dirty="0"/>
              <a:t>na koszt pracodawcy oraz, w miarę możliwości, w godzinach pracy pracownika</a:t>
            </a:r>
            <a:r>
              <a:rPr lang="pl-PL" sz="1800" dirty="0"/>
              <a:t>. </a:t>
            </a:r>
          </a:p>
          <a:p>
            <a:pPr marL="0" indent="0" algn="just">
              <a:buNone/>
            </a:pPr>
            <a:endParaRPr lang="pl-PL" sz="1800" dirty="0"/>
          </a:p>
          <a:p>
            <a:pPr marL="0" indent="0" algn="just">
              <a:buNone/>
            </a:pPr>
            <a:r>
              <a:rPr lang="pl-PL" sz="1800" dirty="0"/>
              <a:t>Czas szkolenia odbywanego po godzinach pracy pracownika wlicza się do jego czasu pracy.</a:t>
            </a:r>
          </a:p>
        </p:txBody>
      </p:sp>
    </p:spTree>
    <p:extLst>
      <p:ext uri="{BB962C8B-B14F-4D97-AF65-F5344CB8AC3E}">
        <p14:creationId xmlns:p14="http://schemas.microsoft.com/office/powerpoint/2010/main" val="37805717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6"/>
            <a:ext cx="10506364" cy="647598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Dodatkowe dni wolne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21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1278" y="1217037"/>
            <a:ext cx="11169445" cy="4054983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b="1" dirty="0"/>
              <a:t>po art. 148 </a:t>
            </a:r>
            <a:r>
              <a:rPr lang="pl-PL" sz="2000" b="1" dirty="0">
                <a:solidFill>
                  <a:srgbClr val="E1345F"/>
                </a:solidFill>
              </a:rPr>
              <a:t>dodaje się art. 148(1) w brzmieniu</a:t>
            </a:r>
            <a:r>
              <a:rPr lang="pl-PL" sz="2000" dirty="0">
                <a:solidFill>
                  <a:srgbClr val="E1345F"/>
                </a:solidFill>
              </a:rPr>
              <a:t>:</a:t>
            </a:r>
          </a:p>
          <a:p>
            <a:pPr marL="0" indent="0" algn="just">
              <a:buNone/>
            </a:pPr>
            <a:r>
              <a:rPr lang="pl-PL" sz="2000" dirty="0"/>
              <a:t>Pracownikowi przysługuje </a:t>
            </a:r>
          </a:p>
          <a:p>
            <a:pPr algn="just">
              <a:buFontTx/>
              <a:buChar char="-"/>
            </a:pPr>
            <a:r>
              <a:rPr lang="pl-PL" sz="2000" dirty="0"/>
              <a:t>zwolnienie od pracy, </a:t>
            </a:r>
            <a:r>
              <a:rPr lang="pl-PL" sz="2000" b="1" dirty="0">
                <a:solidFill>
                  <a:srgbClr val="1F358D"/>
                </a:solidFill>
              </a:rPr>
              <a:t>w wymiarze 2 dni albo 16 godzin w roku kalendarzowym, </a:t>
            </a:r>
          </a:p>
          <a:p>
            <a:pPr algn="just">
              <a:buFontTx/>
              <a:buChar char="-"/>
            </a:pPr>
            <a:r>
              <a:rPr lang="pl-PL" sz="2000" dirty="0"/>
              <a:t>z powodu działania siły wyższej, w pilnych sprawach rodzinnych spowodowanych chorobą lub wypadkiem, jeżeli niezbędna jest natychmiastowa obecność pracownika. </a:t>
            </a:r>
          </a:p>
          <a:p>
            <a:pPr marL="0" indent="0" algn="just">
              <a:buNone/>
            </a:pPr>
            <a:r>
              <a:rPr lang="pl-PL" sz="2000" dirty="0"/>
              <a:t>W okresie tego zwolnienia od pracy pracownik zachowuje </a:t>
            </a:r>
            <a:r>
              <a:rPr lang="pl-PL" sz="2000" b="1" dirty="0">
                <a:solidFill>
                  <a:srgbClr val="1F358D"/>
                </a:solidFill>
              </a:rPr>
              <a:t>prawo do wynagrodzenia w wysokości połowy wynagrodzenia.</a:t>
            </a:r>
          </a:p>
          <a:p>
            <a:pPr marL="0" indent="0" algn="just">
              <a:buNone/>
            </a:pPr>
            <a:r>
              <a:rPr lang="pl-PL" sz="2000" b="1" dirty="0">
                <a:solidFill>
                  <a:srgbClr val="1F358D"/>
                </a:solidFill>
              </a:rPr>
              <a:t>O sposobie wykorzystania w danym roku kalendarzowym zwolnienia</a:t>
            </a:r>
            <a:r>
              <a:rPr lang="pl-PL" sz="2000" dirty="0"/>
              <a:t>, decyduje pracownik w pierwszym wniosku o udzielenie takiego zwolnienia złożonym w danym roku kalendarzowym.</a:t>
            </a:r>
          </a:p>
          <a:p>
            <a:pPr marL="0" indent="0" algn="just">
              <a:buNone/>
            </a:pPr>
            <a:r>
              <a:rPr lang="pl-PL" sz="2000" b="1" dirty="0">
                <a:solidFill>
                  <a:srgbClr val="1F358D"/>
                </a:solidFill>
              </a:rPr>
              <a:t>Pracodawca jest obowiązany udzielić zwolnienia </a:t>
            </a:r>
            <a:r>
              <a:rPr lang="pl-PL" sz="2000" dirty="0"/>
              <a:t>od pracy, na żądanie zgłoszone przez pracownika we wniosku </a:t>
            </a:r>
            <a:r>
              <a:rPr lang="pl-PL" sz="2000" b="1" dirty="0">
                <a:solidFill>
                  <a:srgbClr val="1F358D"/>
                </a:solidFill>
              </a:rPr>
              <a:t>najpóźniej w dniu korzystania z tego zwolnienia.</a:t>
            </a:r>
          </a:p>
        </p:txBody>
      </p:sp>
    </p:spTree>
    <p:extLst>
      <p:ext uri="{BB962C8B-B14F-4D97-AF65-F5344CB8AC3E}">
        <p14:creationId xmlns:p14="http://schemas.microsoft.com/office/powerpoint/2010/main" val="9747917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6"/>
            <a:ext cx="10506364" cy="677094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Dodatkowe dni wolne 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21109" y="1335024"/>
            <a:ext cx="11169445" cy="4054983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b="1" dirty="0"/>
              <a:t>po art. 148 </a:t>
            </a:r>
            <a:r>
              <a:rPr lang="pl-PL" sz="2000" b="1" dirty="0">
                <a:solidFill>
                  <a:srgbClr val="E1345F"/>
                </a:solidFill>
              </a:rPr>
              <a:t>dodaje się art. 148(1) w brzmieniu</a:t>
            </a:r>
            <a:r>
              <a:rPr lang="pl-PL" sz="2000" dirty="0">
                <a:solidFill>
                  <a:srgbClr val="E1345F"/>
                </a:solidFill>
              </a:rPr>
              <a:t>:</a:t>
            </a:r>
          </a:p>
          <a:p>
            <a:pPr marL="0" indent="0" algn="just">
              <a:buNone/>
            </a:pPr>
            <a:r>
              <a:rPr lang="pl-PL" sz="2000" dirty="0"/>
              <a:t>Zwolnienie od pracy, udzielane w wymiarze godzinowym, dla pracownika zatrudnionego w niepełnym wymiarze czasu pracy ustala się proporcjonalnie do wymiaru czasu pracy tego pracownika. Niepełną godzinę zwolnienia od pracy zaokrągla się w górę do pełnej godziny.</a:t>
            </a:r>
          </a:p>
          <a:p>
            <a:pPr marL="0" indent="0" algn="just">
              <a:buNone/>
            </a:pPr>
            <a:r>
              <a:rPr lang="pl-PL" sz="2000" dirty="0"/>
              <a:t>Przepis § 1 w zakresie zwolnienia od pracy udzielanego w wymiarze godzinowym, stosuje się odpowiednio do pracownika, dla którego dobowa norma czasu pracy, wynikająca z odrębnych przepisów, jest niższa niż 8 godzin.</a:t>
            </a:r>
          </a:p>
          <a:p>
            <a:pPr marL="0" indent="0" algn="just">
              <a:buNone/>
            </a:pPr>
            <a:endParaRPr lang="pl-PL" sz="2000" dirty="0"/>
          </a:p>
          <a:p>
            <a:pPr marL="0" indent="0" algn="just">
              <a:buNone/>
            </a:pPr>
            <a:r>
              <a:rPr lang="pl-PL" sz="2000" dirty="0"/>
              <a:t>Do pracownika, który korzysta ze zwolnienia stosuje się odpowiednio art. 183(2) </a:t>
            </a:r>
            <a:r>
              <a:rPr lang="pl-PL" sz="1600" i="1" dirty="0"/>
              <a:t>( pracodawca dopuszcza pracownika po zakończeniu dni wolnych do pracy na dotychczasowym stanowisku, a jeżeli nie jest to możliwe, na stanowisku równorzędnym lub na innym stanowisku odpowiadającym jego kwalifikacjom zawodowym)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40695016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5"/>
            <a:ext cx="10506364" cy="618101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Urlop opiekuńczy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23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21109" y="1335024"/>
            <a:ext cx="11179277" cy="4054983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Dodany Art. 173(1)  § 1 - § 2 </a:t>
            </a:r>
            <a:r>
              <a:rPr lang="pl-PL" sz="2000" b="1" dirty="0" err="1">
                <a:solidFill>
                  <a:srgbClr val="E1345F"/>
                </a:solidFill>
              </a:rPr>
              <a:t>k.p</a:t>
            </a:r>
            <a:r>
              <a:rPr lang="pl-PL" sz="2000" b="1" dirty="0">
                <a:solidFill>
                  <a:srgbClr val="E1345F"/>
                </a:solidFill>
              </a:rPr>
              <a:t>. </a:t>
            </a:r>
          </a:p>
          <a:p>
            <a:pPr marL="0" indent="0" algn="just">
              <a:buNone/>
            </a:pPr>
            <a:r>
              <a:rPr lang="pl-PL" sz="2000" dirty="0"/>
              <a:t>Pracownikowi przysługuje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2000" dirty="0"/>
              <a:t>urlop opiekuńczy w wymiarze </a:t>
            </a:r>
            <a:r>
              <a:rPr lang="pl-PL" sz="2000" b="1" dirty="0"/>
              <a:t>do 5 dni w roku kalendarzowym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2000" dirty="0"/>
              <a:t>w celu zapewnienia osobistej opieki lub wsparcia </a:t>
            </a:r>
          </a:p>
          <a:p>
            <a:pPr marL="0" indent="0" algn="just">
              <a:buNone/>
            </a:pPr>
            <a:r>
              <a:rPr lang="pl-PL" sz="2000" dirty="0"/>
              <a:t>osobie będącej członkiem rodziny </a:t>
            </a:r>
          </a:p>
          <a:p>
            <a:pPr marL="0" indent="0" algn="just">
              <a:buNone/>
            </a:pPr>
            <a:r>
              <a:rPr lang="pl-PL" sz="2000" dirty="0"/>
              <a:t>lub zamieszkującej w tym samym gospodarstwie domowym, która wymaga znacznej opieki lub znacznego wsparcia z poważnych względów medycznych.</a:t>
            </a:r>
          </a:p>
          <a:p>
            <a:pPr marL="0" indent="0" algn="just">
              <a:buNone/>
            </a:pPr>
            <a:endParaRPr lang="pl-PL" sz="2000" dirty="0"/>
          </a:p>
          <a:p>
            <a:pPr marL="0" indent="0" algn="just">
              <a:buNone/>
            </a:pPr>
            <a:r>
              <a:rPr lang="pl-PL" sz="2000" dirty="0"/>
              <a:t>Za członka rodziny uważa się syna, córkę, matkę, ojca lub  małżonka.</a:t>
            </a:r>
          </a:p>
          <a:p>
            <a:pPr marL="0" indent="0" algn="just">
              <a:buNone/>
            </a:pPr>
            <a:r>
              <a:rPr lang="pl-PL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550948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266802"/>
            <a:ext cx="10506364" cy="637765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Urlopy opiekuńcze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24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0941" y="1158043"/>
            <a:ext cx="11159614" cy="4711815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Dodany Art. 173(1)  § 3 - § 5 </a:t>
            </a:r>
            <a:r>
              <a:rPr lang="pl-PL" sz="2000" b="1" dirty="0" err="1">
                <a:solidFill>
                  <a:srgbClr val="E1345F"/>
                </a:solidFill>
              </a:rPr>
              <a:t>k.p</a:t>
            </a:r>
            <a:r>
              <a:rPr lang="pl-PL" sz="2000" b="1" dirty="0">
                <a:solidFill>
                  <a:srgbClr val="E1345F"/>
                </a:solidFill>
              </a:rPr>
              <a:t>. </a:t>
            </a:r>
          </a:p>
          <a:p>
            <a:pPr marL="0" indent="0" algn="just">
              <a:buNone/>
            </a:pPr>
            <a:r>
              <a:rPr lang="pl-PL" sz="2000" b="1" dirty="0"/>
              <a:t>Urlopu, udziela się </a:t>
            </a:r>
          </a:p>
          <a:p>
            <a:pPr algn="just"/>
            <a:r>
              <a:rPr lang="pl-PL" sz="2000" dirty="0"/>
              <a:t>w dni, które są dla pracownika dniami pracy, zgodnie z obowiązującym go rozkładem czasu pracy.</a:t>
            </a:r>
          </a:p>
          <a:p>
            <a:pPr algn="just"/>
            <a:r>
              <a:rPr lang="pl-PL" sz="2000" dirty="0"/>
              <a:t>na wniosek złożony przez pracownika, w postaci papierowej lub elektronicznej, w terminie 3 dni przed rozpoczęciem korzystania z tego urlopu. </a:t>
            </a:r>
          </a:p>
          <a:p>
            <a:pPr marL="0" indent="0" algn="just">
              <a:buNone/>
            </a:pPr>
            <a:r>
              <a:rPr lang="pl-PL" sz="2000" b="1" dirty="0"/>
              <a:t>We wniosku (o urlop opiekuńczy) wskazuje się </a:t>
            </a:r>
          </a:p>
          <a:p>
            <a:pPr algn="just"/>
            <a:r>
              <a:rPr lang="pl-PL" sz="2000" dirty="0"/>
              <a:t>imię i nazwisko osoby, która wymaga znacznej opieki lub znacznego wsparcia z poważnych względów medycznych,</a:t>
            </a:r>
          </a:p>
          <a:p>
            <a:pPr algn="just"/>
            <a:r>
              <a:rPr lang="pl-PL" sz="2000" dirty="0"/>
              <a:t>przyczynę konieczności zapewnienia osobistej opieki lub wsparcia przez pracownika oraz </a:t>
            </a:r>
          </a:p>
          <a:p>
            <a:pPr algn="just"/>
            <a:r>
              <a:rPr lang="pl-PL" sz="2000" dirty="0"/>
              <a:t>w przypadku członka rodziny ‒ stopień pokrewieństwa z pracownikiem lub </a:t>
            </a:r>
          </a:p>
          <a:p>
            <a:pPr algn="just"/>
            <a:r>
              <a:rPr lang="pl-PL" sz="2000" dirty="0"/>
              <a:t>w przypadku osoby niebędącej członkiem rodziny ‒ adres zamieszkania tej osoby.</a:t>
            </a:r>
          </a:p>
        </p:txBody>
      </p:sp>
    </p:spTree>
    <p:extLst>
      <p:ext uri="{BB962C8B-B14F-4D97-AF65-F5344CB8AC3E}">
        <p14:creationId xmlns:p14="http://schemas.microsoft.com/office/powerpoint/2010/main" val="357823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6"/>
            <a:ext cx="10506364" cy="578772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Urlopy opiekuńcze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25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40773" y="1335024"/>
            <a:ext cx="11159613" cy="4054983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Dodany Art. 173(2) </a:t>
            </a:r>
          </a:p>
          <a:p>
            <a:pPr marL="0" indent="0" algn="just">
              <a:buNone/>
            </a:pPr>
            <a:r>
              <a:rPr lang="pl-PL" sz="2000" dirty="0"/>
              <a:t>Okres urlopu opiekuńczego wlicza się do okresu zatrudnienia, od którego zależą uprawnienia pracownicze.</a:t>
            </a:r>
          </a:p>
          <a:p>
            <a:pPr mar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Dodany Art. 173(2) </a:t>
            </a:r>
          </a:p>
          <a:p>
            <a:pPr marL="0" indent="0" algn="just">
              <a:buNone/>
            </a:pPr>
            <a:r>
              <a:rPr lang="pl-PL" sz="2000" dirty="0"/>
              <a:t>Do pracownika, o którym mowa w § 1, stosuje się odpowiednio przepisy </a:t>
            </a:r>
          </a:p>
          <a:p>
            <a:pPr marL="0" indent="0" algn="just">
              <a:buNone/>
            </a:pPr>
            <a:r>
              <a:rPr lang="pl-PL" sz="2000" dirty="0"/>
              <a:t>art. 177 § 1, § 1(1), § 4(1)  - ochrony stosunku pracy</a:t>
            </a:r>
          </a:p>
          <a:p>
            <a:pPr marL="0" indent="0" algn="just">
              <a:buNone/>
            </a:pPr>
            <a:r>
              <a:rPr lang="pl-PL" sz="2000" dirty="0"/>
              <a:t>art. 183(2) - powrotu do pracy po urlopach związanych </a:t>
            </a:r>
          </a:p>
          <a:p>
            <a:pPr marL="0" indent="0" algn="just">
              <a:buNone/>
            </a:pPr>
            <a:r>
              <a:rPr lang="pl-PL" sz="2000" dirty="0"/>
              <a:t>art. 188(1) - </a:t>
            </a:r>
            <a:r>
              <a:rPr lang="pl-PL" sz="2000" dirty="0">
                <a:solidFill>
                  <a:prstClr val="black"/>
                </a:solidFill>
              </a:rPr>
              <a:t>przepisy o elastycznej organizacji pracy </a:t>
            </a:r>
            <a:endParaRPr lang="pl-PL" sz="2000" dirty="0"/>
          </a:p>
          <a:p>
            <a:pPr marL="0" indent="0" algn="just">
              <a:buNone/>
            </a:pP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8059161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0942" y="217641"/>
            <a:ext cx="11224598" cy="682011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Ochrona stosunku pracy ciąża, urlop macierzyński … – </a:t>
            </a:r>
            <a:r>
              <a:rPr lang="pl-PL" sz="24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24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26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21110" y="1042218"/>
            <a:ext cx="11139948" cy="4916130"/>
          </a:xfrm>
        </p:spPr>
        <p:txBody>
          <a:bodyPr/>
          <a:lstStyle/>
          <a:p>
            <a:pPr marL="0" indent="0" algn="just">
              <a:buNone/>
            </a:pPr>
            <a:r>
              <a:rPr lang="pl-PL" sz="1800" b="1" dirty="0">
                <a:solidFill>
                  <a:srgbClr val="E1345F"/>
                </a:solidFill>
              </a:rPr>
              <a:t>Art. 177 § 1 </a:t>
            </a:r>
            <a:r>
              <a:rPr lang="pl-PL" sz="1800" b="1" dirty="0" err="1">
                <a:solidFill>
                  <a:srgbClr val="E1345F"/>
                </a:solidFill>
              </a:rPr>
              <a:t>k.p</a:t>
            </a:r>
            <a:r>
              <a:rPr lang="pl-PL" sz="1800" b="1" dirty="0">
                <a:solidFill>
                  <a:srgbClr val="E1345F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pl-PL" sz="1800" dirty="0"/>
              <a:t>W okresie </a:t>
            </a:r>
          </a:p>
          <a:p>
            <a:pPr algn="just"/>
            <a:r>
              <a:rPr lang="pl-PL" sz="1800" dirty="0"/>
              <a:t>ciąży oraz w okresie urlopu macierzyńskiego, z którego pracownica korzysta w związku z urodzeniem dziecka, </a:t>
            </a:r>
          </a:p>
          <a:p>
            <a:pPr algn="just"/>
            <a:r>
              <a:rPr lang="pl-PL" sz="1800" dirty="0"/>
              <a:t>a także od dnia złożenia przez pracownika wniosku o udzielenie części urlopu macierzyńskiego, urlopu na warunkach urlopu macierzyńskiego albo jego części, urlopu ojcowskiego albo jego części, urlopu rodzicielskiego albo jego części, oraz </a:t>
            </a:r>
          </a:p>
          <a:p>
            <a:pPr algn="just"/>
            <a:r>
              <a:rPr lang="pl-PL" sz="1800" dirty="0"/>
              <a:t>wniosku o elastyczną organizację pracy w rozumieniu art. 188(1) § 2 </a:t>
            </a:r>
          </a:p>
          <a:p>
            <a:pPr marL="0" indent="0" algn="just">
              <a:buNone/>
            </a:pPr>
            <a:r>
              <a:rPr lang="pl-PL" sz="1800" dirty="0"/>
              <a:t>– do dnia zakończenia tego urlopu  albo do dnia zakończenia pracy w ramach elastycznej organizacji pracy, </a:t>
            </a:r>
            <a:r>
              <a:rPr lang="pl-PL" sz="1800" dirty="0">
                <a:solidFill>
                  <a:srgbClr val="E1345F"/>
                </a:solidFill>
              </a:rPr>
              <a:t>pracodawca nie może:</a:t>
            </a:r>
          </a:p>
          <a:p>
            <a:pPr marL="0" indent="0" algn="just">
              <a:buNone/>
            </a:pPr>
            <a:r>
              <a:rPr lang="pl-PL" sz="1800" dirty="0"/>
              <a:t>1) prowadzić przygotowań w związku z zamiarem rozwiązania stosunku pracy z tym pracownikiem;</a:t>
            </a:r>
          </a:p>
          <a:p>
            <a:pPr marL="0" indent="0" algn="just">
              <a:buNone/>
            </a:pPr>
            <a:r>
              <a:rPr lang="pl-PL" sz="1800" dirty="0"/>
              <a:t>2) </a:t>
            </a:r>
            <a:r>
              <a:rPr lang="pl-PL" sz="1800" b="1" dirty="0"/>
              <a:t>wypowiedzieć ani rozwiązać stosunku pracy z tym pracownikiem</a:t>
            </a:r>
            <a:r>
              <a:rPr lang="pl-PL" sz="1800" dirty="0"/>
              <a:t>, chyba że zachodzą przyczyny uzasadniające rozwiązanie umowy bez wypowiedzenia z jego winy i reprezentująca pracownika zakładowa organizacja związkowa wyraziła zgodę na rozwiązanie umowy.</a:t>
            </a:r>
          </a:p>
        </p:txBody>
      </p:sp>
    </p:spTree>
    <p:extLst>
      <p:ext uri="{BB962C8B-B14F-4D97-AF65-F5344CB8AC3E}">
        <p14:creationId xmlns:p14="http://schemas.microsoft.com/office/powerpoint/2010/main" val="12380750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5"/>
            <a:ext cx="10506364" cy="618101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Ochrona stosunku pracy ciąża, urlop macierzyński … – </a:t>
            </a:r>
            <a:r>
              <a:rPr lang="pl-PL" sz="24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2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27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29768" y="1335024"/>
            <a:ext cx="11146536" cy="4054983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177 § 1(1) </a:t>
            </a:r>
            <a:r>
              <a:rPr lang="pl-PL" sz="2000" b="1" dirty="0" err="1">
                <a:solidFill>
                  <a:srgbClr val="E1345F"/>
                </a:solidFill>
              </a:rPr>
              <a:t>k.p</a:t>
            </a:r>
            <a:r>
              <a:rPr lang="pl-PL" sz="2000" b="1" dirty="0">
                <a:solidFill>
                  <a:srgbClr val="E1345F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pl-PL" sz="2000" dirty="0"/>
              <a:t>W przypadku złożenia przez pracownika wniosku, o którym mowa w § 1, wcześniej niż w terminach określonych w art. 180 § 9, art. 182(1)d § 1, art. 182(3) § 2 oraz art. 188(1) § 1 </a:t>
            </a:r>
          </a:p>
          <a:p>
            <a:pPr marL="0" indent="0" algn="just">
              <a:buNone/>
            </a:pPr>
            <a:r>
              <a:rPr lang="pl-PL" sz="2000" dirty="0"/>
              <a:t>zakaz, o którym mowa w § 1, zaczyna obowiązywać na:</a:t>
            </a:r>
          </a:p>
          <a:p>
            <a:pPr marL="0" indent="0" algn="just">
              <a:buNone/>
            </a:pPr>
            <a:r>
              <a:rPr lang="pl-PL" sz="2000" dirty="0"/>
              <a:t>1) 7 dni przed rozpoczęciem korzystania z urlopu ojcowskiego albo jego części;</a:t>
            </a:r>
          </a:p>
          <a:p>
            <a:pPr marL="0" indent="0" algn="just">
              <a:buNone/>
            </a:pPr>
            <a:r>
              <a:rPr lang="pl-PL" sz="2000" dirty="0"/>
              <a:t>2) 14 dni przed rozpoczęciem korzystania z części urlopu macierzyńskiego oraz elastycznej organizacji pracy;</a:t>
            </a:r>
          </a:p>
          <a:p>
            <a:pPr marL="0" indent="0" algn="just">
              <a:buNone/>
            </a:pPr>
            <a:r>
              <a:rPr lang="pl-PL" sz="2000" dirty="0"/>
              <a:t>3) 21 dni przed rozpoczęciem korzystania z urlopu rodzicielskiego albo jego części.”,</a:t>
            </a:r>
          </a:p>
          <a:p>
            <a:pPr marL="0" indent="0" algn="just">
              <a:buNone/>
            </a:pP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7153859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5"/>
            <a:ext cx="10506364" cy="1288183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Urlopy opiekuńcze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28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0941" y="1858297"/>
            <a:ext cx="11149781" cy="3531710"/>
          </a:xfrm>
        </p:spPr>
        <p:txBody>
          <a:bodyPr/>
          <a:lstStyle/>
          <a:p>
            <a:pPr marL="0" indent="0"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177 § 2 </a:t>
            </a:r>
            <a:r>
              <a:rPr lang="pl-PL" sz="2000" b="1" dirty="0" err="1">
                <a:solidFill>
                  <a:srgbClr val="E1345F"/>
                </a:solidFill>
              </a:rPr>
              <a:t>k.p</a:t>
            </a:r>
            <a:r>
              <a:rPr lang="pl-PL" sz="2000" b="1" dirty="0">
                <a:solidFill>
                  <a:srgbClr val="E1345F"/>
                </a:solidFill>
              </a:rPr>
              <a:t>. -uchylenie</a:t>
            </a:r>
          </a:p>
          <a:p>
            <a:pPr marL="0" indent="0">
              <a:buNone/>
            </a:pPr>
            <a:r>
              <a:rPr lang="pl-PL" sz="2000" strike="sngStrike" dirty="0">
                <a:solidFill>
                  <a:srgbClr val="333333"/>
                </a:solidFill>
              </a:rPr>
              <a:t>Przepisu § 1 nie stosuje się do pracownicy w okresie próbnym nieprzekraczającym jednego miesiąca.</a:t>
            </a:r>
          </a:p>
          <a:p>
            <a:pPr marL="0" indent="0">
              <a:buNone/>
            </a:pPr>
            <a:endParaRPr lang="pl-PL" sz="2000" strike="sngStrike" dirty="0">
              <a:solidFill>
                <a:srgbClr val="333333"/>
              </a:solidFill>
            </a:endParaRPr>
          </a:p>
          <a:p>
            <a:pPr marL="0" indent="0">
              <a:buNone/>
            </a:pPr>
            <a:endParaRPr lang="pl-PL" sz="2000" strike="sngStrike" dirty="0">
              <a:solidFill>
                <a:srgbClr val="333333"/>
              </a:solidFill>
            </a:endParaRPr>
          </a:p>
          <a:p>
            <a:pPr marL="0" indent="0">
              <a:buNone/>
            </a:pP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17958571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6"/>
            <a:ext cx="10506364" cy="834410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Urlopy opiekuńcze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29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0941" y="1453896"/>
            <a:ext cx="11149781" cy="3808095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dodanie § 4(1) w art. 177 </a:t>
            </a:r>
            <a:r>
              <a:rPr lang="pl-PL" sz="2000" b="1" dirty="0" err="1">
                <a:solidFill>
                  <a:srgbClr val="E1345F"/>
                </a:solidFill>
              </a:rPr>
              <a:t>k.p</a:t>
            </a:r>
            <a:r>
              <a:rPr lang="pl-PL" sz="2000" b="1" dirty="0">
                <a:solidFill>
                  <a:srgbClr val="E1345F"/>
                </a:solidFill>
              </a:rPr>
              <a:t>. zgodnie z którym </a:t>
            </a:r>
          </a:p>
          <a:p>
            <a:pPr marL="0" indent="0" algn="just">
              <a:buNone/>
            </a:pPr>
            <a:r>
              <a:rPr lang="pl-PL" sz="2000" dirty="0"/>
              <a:t>w przypadkach, o których mowa w </a:t>
            </a:r>
          </a:p>
          <a:p>
            <a:pPr marL="0" indent="0" algn="just">
              <a:buNone/>
            </a:pPr>
            <a:endParaRPr lang="pl-PL" sz="2000" dirty="0"/>
          </a:p>
          <a:p>
            <a:pPr marL="0" indent="0" algn="just">
              <a:buNone/>
            </a:pPr>
            <a:r>
              <a:rPr lang="pl-PL" sz="2000" dirty="0"/>
              <a:t>- § 1 pkt 2 (rozwiązanie umowy o pracę bez wypowiedzenia z winy pracownika, za zgodą zakładowej organizacji związkowej) i </a:t>
            </a:r>
          </a:p>
          <a:p>
            <a:pPr algn="just">
              <a:buFontTx/>
              <a:buChar char="-"/>
            </a:pPr>
            <a:r>
              <a:rPr lang="pl-PL" sz="2000" dirty="0"/>
              <a:t>§ 4 (rozwiązanie umowy o pracę za wypowiedzeniem w razie ogłoszenia upadłości lub likwidacji pracodawcy) </a:t>
            </a:r>
          </a:p>
          <a:p>
            <a:pPr marL="0" indent="0" algn="just">
              <a:buNone/>
            </a:pPr>
            <a:endParaRPr lang="pl-PL" sz="2000" dirty="0"/>
          </a:p>
          <a:p>
            <a:pPr marL="0" indent="0" algn="just">
              <a:buNone/>
            </a:pPr>
            <a:r>
              <a:rPr lang="pl-PL" sz="2000" dirty="0"/>
              <a:t>pracodawca udowodnia, że przy rozwiązywaniu umów o pracę kierował się obiektywnymi powodami (przeniesienie ciężaru dowodu na pracodawcę.</a:t>
            </a:r>
          </a:p>
        </p:txBody>
      </p:sp>
    </p:spTree>
    <p:extLst>
      <p:ext uri="{BB962C8B-B14F-4D97-AF65-F5344CB8AC3E}">
        <p14:creationId xmlns:p14="http://schemas.microsoft.com/office/powerpoint/2010/main" val="16575640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2732" y="365125"/>
            <a:ext cx="11146536" cy="1288183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Zakaz zatrudniania w godzinach nadliczbowych i w porze nocnej – </a:t>
            </a:r>
            <a:r>
              <a:rPr lang="pl-PL" sz="24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2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30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40774" y="1737360"/>
            <a:ext cx="11146536" cy="3652647"/>
          </a:xfrm>
        </p:spPr>
        <p:txBody>
          <a:bodyPr/>
          <a:lstStyle/>
          <a:p>
            <a:pPr marL="0" lv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178 § 2 </a:t>
            </a:r>
            <a:r>
              <a:rPr lang="pl-PL" sz="2000" b="1" dirty="0" err="1">
                <a:solidFill>
                  <a:srgbClr val="E1345F"/>
                </a:solidFill>
              </a:rPr>
              <a:t>k.p</a:t>
            </a:r>
            <a:r>
              <a:rPr lang="pl-PL" sz="2000" b="1" dirty="0">
                <a:solidFill>
                  <a:srgbClr val="E1345F"/>
                </a:solidFill>
              </a:rPr>
              <a:t>.</a:t>
            </a:r>
          </a:p>
          <a:p>
            <a:pPr marL="0" lvl="0" indent="0" algn="just">
              <a:buNone/>
            </a:pPr>
            <a:r>
              <a:rPr lang="pl-PL" sz="2000" dirty="0"/>
              <a:t>Pracownika opiekującego się dzieckiem do ukończenia przez nie 4 roku życia</a:t>
            </a:r>
            <a:r>
              <a:rPr lang="pl-PL" sz="2000" b="1" dirty="0"/>
              <a:t> </a:t>
            </a:r>
            <a:r>
              <a:rPr lang="pl-PL" sz="2000" b="1" dirty="0">
                <a:solidFill>
                  <a:srgbClr val="E1345F"/>
                </a:solidFill>
              </a:rPr>
              <a:t>(będzie 8 roku życia)</a:t>
            </a:r>
            <a:r>
              <a:rPr lang="pl-PL" sz="2000" dirty="0">
                <a:solidFill>
                  <a:srgbClr val="E1345F"/>
                </a:solidFill>
              </a:rPr>
              <a:t> </a:t>
            </a:r>
          </a:p>
          <a:p>
            <a:pPr marL="0" lvl="0" indent="0" algn="just">
              <a:buNone/>
            </a:pPr>
            <a:r>
              <a:rPr lang="pl-PL" sz="2000" dirty="0"/>
              <a:t>nie wolno bez jego zgody zatrudniać </a:t>
            </a:r>
          </a:p>
          <a:p>
            <a:pPr algn="just"/>
            <a:r>
              <a:rPr lang="pl-PL" sz="2000" dirty="0"/>
              <a:t>w godzinach nadliczbowych, </a:t>
            </a:r>
          </a:p>
          <a:p>
            <a:pPr algn="just"/>
            <a:r>
              <a:rPr lang="pl-PL" sz="2000" dirty="0"/>
              <a:t>w porze nocnej, </a:t>
            </a:r>
          </a:p>
          <a:p>
            <a:pPr algn="just"/>
            <a:r>
              <a:rPr lang="pl-PL" sz="2000" dirty="0"/>
              <a:t>w systemie czasu pracy, o którym mowa w art. 139, </a:t>
            </a:r>
          </a:p>
          <a:p>
            <a:pPr algn="just"/>
            <a:r>
              <a:rPr lang="pl-PL" sz="2000" dirty="0"/>
              <a:t>jak również delegować poza stałe miejsce pracy.</a:t>
            </a:r>
          </a:p>
          <a:p>
            <a:pPr marL="0" lvl="0" indent="0" algn="just">
              <a:buNone/>
            </a:pPr>
            <a:endParaRPr lang="pl-PL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8682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5"/>
            <a:ext cx="10506364" cy="1288183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Uchylenie przepisów dotyczących składania tzw. długiego wniosku o urlop rodzicielski – </a:t>
            </a:r>
            <a:r>
              <a:rPr lang="pl-PL" sz="24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2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31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21109" y="1737360"/>
            <a:ext cx="11179277" cy="3652647"/>
          </a:xfrm>
        </p:spPr>
        <p:txBody>
          <a:bodyPr/>
          <a:lstStyle/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pl-PL" sz="2000" dirty="0"/>
              <a:t>proponuje się uchylenie art. 179(1) Kodeksu pracy, zgodnie z którym pracownica, nie później niż 21 dni po porodzie, może złożyć pisemny wniosek o udzielenie jej, bezpośrednio po urlopie macierzyńskim, urlopu rodzicielskiego w pełnym wymiarze (do 32 tygodni w przypadku urodzenia jednego dziecka oraz do 34 tygodni w przypadku porodu mnogiego).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pl-PL" sz="2000" dirty="0"/>
              <a:t>zgodnie z art. 5 ust. 1 dyrektywy 2019/1158 prawo do urlopu rodzicielskiego ma być prawem indywidualnym każdego z rodziców.</a:t>
            </a:r>
          </a:p>
          <a:p>
            <a:pPr marL="0" lvl="0" indent="0" algn="just">
              <a:buNone/>
            </a:pPr>
            <a:endParaRPr lang="pl-PL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9638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2732" y="365125"/>
            <a:ext cx="11146536" cy="1288183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Wydłużenie wymiaru urlopu rodzicielskiego i przyznanie nieprzenoszalnej jego części dla każdego z pracujących rodziców – </a:t>
            </a:r>
            <a:r>
              <a:rPr lang="pl-PL" sz="24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2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32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0942" y="1737360"/>
            <a:ext cx="11146536" cy="4201324"/>
          </a:xfrm>
        </p:spPr>
        <p:txBody>
          <a:bodyPr/>
          <a:lstStyle/>
          <a:p>
            <a:pPr marL="0" lv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Zmiany przepisów art. 182(1a) </a:t>
            </a:r>
            <a:r>
              <a:rPr lang="pl-PL" sz="2000" b="1" dirty="0" err="1">
                <a:solidFill>
                  <a:srgbClr val="E1345F"/>
                </a:solidFill>
              </a:rPr>
              <a:t>k.p</a:t>
            </a:r>
            <a:r>
              <a:rPr lang="pl-PL" sz="2000" b="1" dirty="0">
                <a:solidFill>
                  <a:srgbClr val="E1345F"/>
                </a:solidFill>
              </a:rPr>
              <a:t>. </a:t>
            </a:r>
          </a:p>
          <a:p>
            <a:pPr marL="0" lvl="0" indent="0" algn="just">
              <a:buNone/>
            </a:pPr>
            <a:r>
              <a:rPr lang="pl-PL" sz="2000" dirty="0">
                <a:solidFill>
                  <a:srgbClr val="333333"/>
                </a:solidFill>
              </a:rPr>
              <a:t>Pracownik – rodzic dziecka ma prawo do urlopu rodzicielskiego w celu sprawowania opieki nad dzieckiem w wymiarze do:</a:t>
            </a:r>
          </a:p>
          <a:p>
            <a:pPr marL="176213" lvl="0" indent="0" algn="just">
              <a:buNone/>
            </a:pPr>
            <a:r>
              <a:rPr lang="pl-PL" sz="2000" dirty="0">
                <a:solidFill>
                  <a:srgbClr val="333333"/>
                </a:solidFill>
              </a:rPr>
              <a:t>1) </a:t>
            </a:r>
            <a:r>
              <a:rPr lang="pl-PL" sz="2000" b="1" dirty="0">
                <a:solidFill>
                  <a:srgbClr val="1F358D"/>
                </a:solidFill>
              </a:rPr>
              <a:t>41 tygodni </a:t>
            </a:r>
            <a:r>
              <a:rPr lang="pl-PL" sz="2000" dirty="0">
                <a:solidFill>
                  <a:srgbClr val="333333"/>
                </a:solidFill>
              </a:rPr>
              <a:t>– w przypadku, o którym mowa w art. 180 § 1 pkt 1;</a:t>
            </a:r>
          </a:p>
          <a:p>
            <a:pPr marL="176213" lvl="0" indent="0" algn="just">
              <a:buNone/>
            </a:pPr>
            <a:r>
              <a:rPr lang="pl-PL" sz="2000" dirty="0">
                <a:solidFill>
                  <a:srgbClr val="333333"/>
                </a:solidFill>
              </a:rPr>
              <a:t>2) </a:t>
            </a:r>
            <a:r>
              <a:rPr lang="pl-PL" sz="2000" b="1" dirty="0">
                <a:solidFill>
                  <a:srgbClr val="1F358D"/>
                </a:solidFill>
              </a:rPr>
              <a:t>43 tygodni </a:t>
            </a:r>
            <a:r>
              <a:rPr lang="pl-PL" sz="2000" dirty="0">
                <a:solidFill>
                  <a:srgbClr val="333333"/>
                </a:solidFill>
              </a:rPr>
              <a:t>– w przypadkach, o których mowa w art. 180 § 1 pkt 2–5.”,</a:t>
            </a:r>
          </a:p>
          <a:p>
            <a:pPr marL="0" lv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po § 2 dodaje się § 2(1) i 2(2) </a:t>
            </a:r>
          </a:p>
          <a:p>
            <a:pPr algn="just"/>
            <a:r>
              <a:rPr lang="pl-PL" sz="2000" dirty="0">
                <a:solidFill>
                  <a:srgbClr val="333333"/>
                </a:solidFill>
              </a:rPr>
              <a:t>Każdemu z pracowników – rodziców dziecka przysługuje wyłączne prawo do 9 tygodni urlopu rodzicielskiego;</a:t>
            </a:r>
          </a:p>
          <a:p>
            <a:pPr lvl="0" algn="just"/>
            <a:r>
              <a:rPr lang="pl-PL" sz="2000" dirty="0">
                <a:solidFill>
                  <a:srgbClr val="333333"/>
                </a:solidFill>
              </a:rPr>
              <a:t>Prawa tego nie można przenieść na drugiego z pracowników – rodziców dziecka.</a:t>
            </a:r>
          </a:p>
          <a:p>
            <a:pPr lvl="0" algn="just"/>
            <a:r>
              <a:rPr lang="pl-PL" sz="2000" dirty="0">
                <a:solidFill>
                  <a:srgbClr val="333333"/>
                </a:solidFill>
              </a:rPr>
              <a:t>Skorzystanie z urlopu rodzicielskiego w wymiarze co najmniej 9 tygodni oznacza wykorzystanie przez pracownika – rodzica dziecka urlopu, </a:t>
            </a:r>
          </a:p>
          <a:p>
            <a:pPr marL="0" lvl="0" indent="0" algn="just">
              <a:buNone/>
            </a:pPr>
            <a:endParaRPr lang="pl-PL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3710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1110" y="0"/>
            <a:ext cx="11237976" cy="1011391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Zmiana zasad wykorzystywania urlopu rodzicielskiego – </a:t>
            </a:r>
            <a:r>
              <a:rPr lang="pl-PL" sz="24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24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33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21110" y="1011391"/>
            <a:ext cx="11237976" cy="3652647"/>
          </a:xfrm>
        </p:spPr>
        <p:txBody>
          <a:bodyPr/>
          <a:lstStyle/>
          <a:p>
            <a:pPr marL="0" lv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182(1c). </a:t>
            </a:r>
          </a:p>
          <a:p>
            <a:pPr marL="0" lvl="0" indent="0" algn="just">
              <a:buNone/>
            </a:pPr>
            <a:r>
              <a:rPr lang="pl-PL" sz="2000" dirty="0">
                <a:solidFill>
                  <a:srgbClr val="E1345F"/>
                </a:solidFill>
              </a:rPr>
              <a:t>Urlop rodzicielski jest udzielany jednorazowo albo nie więcej niż w 5 częściach nie później niż do zakończenia roku kalendarzowego, w którym dziecko kończy 6. rok życia.</a:t>
            </a:r>
          </a:p>
          <a:p>
            <a:pPr marL="0" lvl="0" indent="0" algn="just">
              <a:buNone/>
            </a:pPr>
            <a:r>
              <a:rPr lang="pl-PL" sz="2000" b="1" dirty="0">
                <a:solidFill>
                  <a:srgbClr val="1F358D"/>
                </a:solidFill>
              </a:rPr>
              <a:t>Obecnie obowiązujące przepisy </a:t>
            </a:r>
          </a:p>
          <a:p>
            <a:pPr marL="0" lvl="0" indent="0" algn="just">
              <a:buNone/>
            </a:pPr>
            <a:r>
              <a:rPr lang="pl-PL" sz="2000" b="1" i="1" dirty="0">
                <a:solidFill>
                  <a:srgbClr val="1F358D"/>
                </a:solidFill>
              </a:rPr>
              <a:t>Art. 182(1c)</a:t>
            </a:r>
          </a:p>
          <a:p>
            <a:pPr marL="0" lvl="0" indent="0" algn="just">
              <a:buNone/>
            </a:pPr>
            <a:r>
              <a:rPr lang="pl-PL" sz="1800" i="1" dirty="0">
                <a:solidFill>
                  <a:srgbClr val="1F358D"/>
                </a:solidFill>
              </a:rPr>
              <a:t>§ 1. Urlop rodzicielski jest udzielany jednorazowo albo w częściach nie później niż do zakończenia roku kalendarzowego, w którym dziecko kończy 6 rok życia.</a:t>
            </a:r>
          </a:p>
          <a:p>
            <a:pPr marL="0" lvl="0" indent="0" algn="just">
              <a:buNone/>
            </a:pPr>
            <a:r>
              <a:rPr lang="pl-PL" sz="1800" i="1" dirty="0">
                <a:solidFill>
                  <a:srgbClr val="1F358D"/>
                </a:solidFill>
              </a:rPr>
              <a:t>§ 2. Urlop rodzicielski jest udzielany bezpośrednio po wykorzystaniu urlopu macierzyńskiego albo zasiłku macierzyńskiego za okres odpowiadający okresowi urlopu macierzyńskiego, nie więcej niż w 4 częściach, przypadających bezpośrednio jedna po drugiej (…)</a:t>
            </a:r>
          </a:p>
          <a:p>
            <a:pPr marL="0" lvl="0" indent="0" algn="just">
              <a:buNone/>
            </a:pPr>
            <a:r>
              <a:rPr lang="pl-PL" sz="1800" i="1" dirty="0">
                <a:solidFill>
                  <a:srgbClr val="1F358D"/>
                </a:solidFill>
              </a:rPr>
              <a:t>§ 3. Urlop rodzicielski w wymiarze do 16 tygodni może być udzielony w terminie nieprzypadającym bezpośrednio po poprzedniej części tego urlopu albo nieprzypadającym bezpośrednio po wykorzystaniu zasiłku macierzyńskiego (…)</a:t>
            </a:r>
          </a:p>
          <a:p>
            <a:pPr marL="0" lvl="0" indent="0" algn="just">
              <a:buNone/>
            </a:pPr>
            <a:r>
              <a:rPr lang="pl-PL" sz="1800" i="1" dirty="0">
                <a:solidFill>
                  <a:srgbClr val="1F358D"/>
                </a:solidFill>
              </a:rPr>
              <a:t>§ 4. Żadna z części urlopu rodzicielskiego nie może być krótsza niż 8 tygodni, z wyjątkiem</a:t>
            </a:r>
            <a:r>
              <a:rPr lang="pl-PL" sz="1800" i="1" dirty="0">
                <a:solidFill>
                  <a:srgbClr val="1F358D"/>
                </a:solidFill>
                <a:sym typeface="Wingdings" panose="05000000000000000000" pitchFamily="2" charset="2"/>
              </a:rPr>
              <a:t>(…)</a:t>
            </a:r>
            <a:endParaRPr lang="pl-PL" sz="1800" i="1" dirty="0">
              <a:solidFill>
                <a:srgbClr val="1F35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2213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55031" y="305162"/>
            <a:ext cx="11081938" cy="1288183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Łączenie urlopu z pracą – </a:t>
            </a:r>
            <a:br>
              <a:rPr lang="pl-PL" sz="3000" b="1" dirty="0">
                <a:solidFill>
                  <a:srgbClr val="002060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 z dnia 4 lutego 2022 r.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34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0942" y="1781128"/>
            <a:ext cx="11169445" cy="3652647"/>
          </a:xfrm>
        </p:spPr>
        <p:txBody>
          <a:bodyPr/>
          <a:lstStyle/>
          <a:p>
            <a:pPr marL="0" lv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182(1e) § 2 </a:t>
            </a:r>
            <a:r>
              <a:rPr lang="pl-PL" sz="2000" b="1" dirty="0" err="1">
                <a:solidFill>
                  <a:srgbClr val="E1345F"/>
                </a:solidFill>
              </a:rPr>
              <a:t>k.p</a:t>
            </a:r>
            <a:r>
              <a:rPr lang="pl-PL" sz="2000" b="1" dirty="0">
                <a:solidFill>
                  <a:srgbClr val="E1345F"/>
                </a:solidFill>
              </a:rPr>
              <a:t>.</a:t>
            </a:r>
          </a:p>
          <a:p>
            <a:pPr marL="0" lvl="0" indent="0" algn="just">
              <a:buNone/>
            </a:pPr>
            <a:r>
              <a:rPr lang="pl-PL" sz="2000" dirty="0">
                <a:solidFill>
                  <a:srgbClr val="1F358D"/>
                </a:solidFill>
              </a:rPr>
              <a:t>W przypadku, o którym mowa w § 1, podjęcie pracy następuje na wniosek, w postaci papierowej lub </a:t>
            </a:r>
            <a:r>
              <a:rPr lang="pl-PL" sz="2000" b="1" dirty="0">
                <a:solidFill>
                  <a:srgbClr val="1F358D"/>
                </a:solidFill>
              </a:rPr>
              <a:t>elektronicznej, </a:t>
            </a:r>
            <a:r>
              <a:rPr lang="pl-PL" sz="2000" dirty="0">
                <a:solidFill>
                  <a:srgbClr val="1F358D"/>
                </a:solidFill>
              </a:rPr>
              <a:t>składany przez pracownika w terminie nie krótszym niż 21 dni przed rozpoczęciem wykonywania pracy. </a:t>
            </a:r>
          </a:p>
          <a:p>
            <a:pPr marL="0" lvl="0" indent="0" algn="just">
              <a:buNone/>
            </a:pPr>
            <a:r>
              <a:rPr lang="pl-PL" sz="2000" dirty="0">
                <a:solidFill>
                  <a:srgbClr val="1F358D"/>
                </a:solidFill>
              </a:rPr>
              <a:t>Pracodawca jest obowiązany uwzględnić wniosek pracownika, chyba że nie jest to możliwe ze względu na organizację pracy lub rodzaj pracy wykonywanej przez pracownika. </a:t>
            </a:r>
          </a:p>
          <a:p>
            <a:pPr marL="0" lvl="0" indent="0" algn="just">
              <a:buNone/>
            </a:pPr>
            <a:r>
              <a:rPr lang="pl-PL" sz="2000" dirty="0">
                <a:solidFill>
                  <a:srgbClr val="E1345F"/>
                </a:solidFill>
              </a:rPr>
              <a:t>O przyczynie odmowy uwzględnienia wniosku pracodawca informuje pracownika, </a:t>
            </a:r>
            <a:r>
              <a:rPr lang="pl-PL" sz="2000" b="1" dirty="0">
                <a:solidFill>
                  <a:srgbClr val="E1345F"/>
                </a:solidFill>
              </a:rPr>
              <a:t>w postaci papierowej lub elektronicznej</a:t>
            </a:r>
            <a:r>
              <a:rPr lang="pl-PL" sz="2000" dirty="0">
                <a:solidFill>
                  <a:srgbClr val="E1345F"/>
                </a:solidFill>
              </a:rPr>
              <a:t>, </a:t>
            </a:r>
            <a:r>
              <a:rPr lang="pl-PL" sz="2000" b="1" dirty="0">
                <a:solidFill>
                  <a:srgbClr val="E1345F"/>
                </a:solidFill>
              </a:rPr>
              <a:t>w terminie 7 dni od otrzymania wniosku</a:t>
            </a:r>
            <a:r>
              <a:rPr lang="pl-PL" sz="2000" dirty="0">
                <a:solidFill>
                  <a:srgbClr val="E1345F"/>
                </a:solidFill>
              </a:rPr>
              <a:t>.”;</a:t>
            </a:r>
          </a:p>
        </p:txBody>
      </p:sp>
    </p:spTree>
    <p:extLst>
      <p:ext uri="{BB962C8B-B14F-4D97-AF65-F5344CB8AC3E}">
        <p14:creationId xmlns:p14="http://schemas.microsoft.com/office/powerpoint/2010/main" val="426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8836" y="365125"/>
            <a:ext cx="10506364" cy="1288183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Łączenie urlopu z pracą – </a:t>
            </a:r>
            <a:br>
              <a:rPr lang="pl-PL" sz="3000" b="1" dirty="0">
                <a:solidFill>
                  <a:srgbClr val="002060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 z dnia 4 lutego 2022 r.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35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40773" y="1653308"/>
            <a:ext cx="11169445" cy="3652647"/>
          </a:xfrm>
        </p:spPr>
        <p:txBody>
          <a:bodyPr/>
          <a:lstStyle/>
          <a:p>
            <a:pPr marL="0" lvl="0" indent="0" algn="just"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182(1f) § 1 otrzymuje brzmienie:</a:t>
            </a:r>
          </a:p>
          <a:p>
            <a:pPr marL="0" lvl="0" indent="0" algn="just">
              <a:buNone/>
            </a:pPr>
            <a:r>
              <a:rPr lang="pl-PL" sz="2000" dirty="0"/>
              <a:t>„W przypadku łączenia przez pracownika korzystania z urlopu rodzicielskiego z wykonywaniem pracy u pracodawcy udzielającego tego urlopu, wymiar urlopu rodzicielskiego ulega wydłużeniu proporcjonalnie do wymiaru czasu pracy wykonywanej przez pracownika w trakcie korzystania z urlopu lub jego części, nie dłużej jednak niż do:</a:t>
            </a:r>
          </a:p>
          <a:p>
            <a:pPr marL="0" lvl="0" indent="0" algn="just">
              <a:buNone/>
            </a:pPr>
            <a:r>
              <a:rPr lang="pl-PL" sz="2000" dirty="0"/>
              <a:t>1) </a:t>
            </a:r>
            <a:r>
              <a:rPr lang="pl-PL" sz="2000" b="1" dirty="0">
                <a:solidFill>
                  <a:srgbClr val="1F358D"/>
                </a:solidFill>
              </a:rPr>
              <a:t>82 tygodni </a:t>
            </a:r>
            <a:r>
              <a:rPr lang="pl-PL" sz="2000" dirty="0"/>
              <a:t>–</a:t>
            </a:r>
            <a:r>
              <a:rPr lang="pl-PL" sz="2000" dirty="0">
                <a:solidFill>
                  <a:srgbClr val="002060"/>
                </a:solidFill>
              </a:rPr>
              <a:t> </a:t>
            </a:r>
            <a:r>
              <a:rPr lang="pl-PL" sz="2000" dirty="0"/>
              <a:t>w przypadku, o którym mowa w art. 180 § 1 pkt 1;</a:t>
            </a:r>
          </a:p>
          <a:p>
            <a:pPr marL="0" lvl="0" indent="0" algn="just">
              <a:buNone/>
            </a:pPr>
            <a:r>
              <a:rPr lang="pl-PL" sz="2000" dirty="0"/>
              <a:t>2)</a:t>
            </a:r>
            <a:r>
              <a:rPr lang="pl-PL" sz="2000" b="1" dirty="0"/>
              <a:t> </a:t>
            </a:r>
            <a:r>
              <a:rPr lang="pl-PL" sz="2000" b="1" dirty="0">
                <a:solidFill>
                  <a:srgbClr val="1F358D"/>
                </a:solidFill>
              </a:rPr>
              <a:t>86 tygodni </a:t>
            </a:r>
            <a:r>
              <a:rPr lang="pl-PL" sz="2000" dirty="0"/>
              <a:t>–</a:t>
            </a:r>
            <a:r>
              <a:rPr lang="pl-PL" sz="2000" dirty="0">
                <a:solidFill>
                  <a:srgbClr val="002060"/>
                </a:solidFill>
              </a:rPr>
              <a:t> </a:t>
            </a:r>
            <a:r>
              <a:rPr lang="pl-PL" sz="2000" dirty="0"/>
              <a:t>w przypadkach, o których mowa w art. 180 § 1 pkt 2–5.”;</a:t>
            </a:r>
          </a:p>
        </p:txBody>
      </p:sp>
    </p:spTree>
    <p:extLst>
      <p:ext uri="{BB962C8B-B14F-4D97-AF65-F5344CB8AC3E}">
        <p14:creationId xmlns:p14="http://schemas.microsoft.com/office/powerpoint/2010/main" val="28131246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22787" y="365125"/>
            <a:ext cx="11346427" cy="1235075"/>
          </a:xfrm>
        </p:spPr>
        <p:txBody>
          <a:bodyPr/>
          <a:lstStyle/>
          <a:p>
            <a:pPr lvl="0" algn="ctr">
              <a:lnSpc>
                <a:spcPct val="120000"/>
              </a:lnSpc>
              <a:spcAft>
                <a:spcPts val="0"/>
              </a:spcAft>
              <a:buSzPts val="1200"/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Skrócenie okresu na skorzystanie z urlopu ojcowskiego</a:t>
            </a:r>
            <a:br>
              <a:rPr lang="pl-PL" sz="3000" dirty="0"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 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36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1276" y="1737360"/>
            <a:ext cx="11179279" cy="3520440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182(3) § 1 </a:t>
            </a:r>
            <a:r>
              <a:rPr lang="pl-PL" sz="2000" b="1" dirty="0" err="1">
                <a:solidFill>
                  <a:srgbClr val="E1345F"/>
                </a:solidFill>
              </a:rPr>
              <a:t>k.p</a:t>
            </a:r>
            <a:r>
              <a:rPr lang="pl-PL" sz="2000" b="1" dirty="0">
                <a:solidFill>
                  <a:srgbClr val="E1345F"/>
                </a:solidFill>
              </a:rPr>
              <a:t>.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W celu sprawowania opieki nad nowo narodzonym dzieckiem pracownik – ojciec ma prawo do urlopu ojcowskiego w wymiarze do 2 tygodni, nie dłużej jednak niż: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1) do ukończenia przez dziecko </a:t>
            </a:r>
            <a:r>
              <a:rPr lang="pl-PL" sz="2000" b="1" dirty="0">
                <a:solidFill>
                  <a:srgbClr val="E1345F"/>
                </a:solidFill>
              </a:rPr>
              <a:t>12. miesiąca  </a:t>
            </a:r>
            <a:r>
              <a:rPr lang="pl-PL" sz="2000" b="1" dirty="0">
                <a:solidFill>
                  <a:srgbClr val="1F358D"/>
                </a:solidFill>
              </a:rPr>
              <a:t>(obecnie do 24 miesiąca ) </a:t>
            </a:r>
            <a:r>
              <a:rPr lang="pl-PL" sz="2000" dirty="0"/>
              <a:t>życia albo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2) do upływu </a:t>
            </a:r>
            <a:r>
              <a:rPr lang="pl-PL" sz="2000" b="1" dirty="0">
                <a:solidFill>
                  <a:srgbClr val="E1345F"/>
                </a:solidFill>
              </a:rPr>
              <a:t>12. miesięcy </a:t>
            </a:r>
            <a:r>
              <a:rPr lang="pl-PL" sz="2000" b="1" dirty="0">
                <a:solidFill>
                  <a:srgbClr val="1F358D"/>
                </a:solidFill>
              </a:rPr>
              <a:t>(obecnie do 24 miesięcy) </a:t>
            </a:r>
            <a:r>
              <a:rPr lang="pl-PL" sz="2000" dirty="0"/>
              <a:t>od dnia uprawomocnienia się postanowienia orzekającego przysposobienie dziecka i nie dłużej niż do ukończenia przez dziecko 7. roku życia,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a w przypadku dziecka, wobec którego podjęto decyzję o odroczeniu obowiązku szkolnego, nie dłużej niż do ukończenia przez nie 10. roku życia.”,</a:t>
            </a:r>
          </a:p>
        </p:txBody>
      </p:sp>
    </p:spTree>
    <p:extLst>
      <p:ext uri="{BB962C8B-B14F-4D97-AF65-F5344CB8AC3E}">
        <p14:creationId xmlns:p14="http://schemas.microsoft.com/office/powerpoint/2010/main" val="342476805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1110" y="327914"/>
            <a:ext cx="11149781" cy="1288183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Ustalenie nowego wymiaru urlopu rodzicielskiego pracownika, który przyjął dziecko na wychowanie – </a:t>
            </a:r>
            <a:r>
              <a:rPr lang="pl-PL" sz="24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2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37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0940" y="1755648"/>
            <a:ext cx="11149781" cy="3502152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183 § 1 </a:t>
            </a:r>
            <a:r>
              <a:rPr lang="pl-PL" sz="2000" b="1" dirty="0" err="1">
                <a:solidFill>
                  <a:srgbClr val="E1345F"/>
                </a:solidFill>
              </a:rPr>
              <a:t>k.p</a:t>
            </a:r>
            <a:r>
              <a:rPr lang="pl-PL" sz="2000" b="1" dirty="0">
                <a:solidFill>
                  <a:srgbClr val="E1345F"/>
                </a:solidFill>
              </a:rPr>
              <a:t>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b="1" dirty="0">
              <a:solidFill>
                <a:srgbClr val="002060"/>
              </a:solidFill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Pracownik, który przyjął dziecko na wychowanie i wystąpił do sądu opiekuńczego z wnioskiem o wszczęcie postępowania w sprawie przysposobienia dziecka lub który przyjął dziecko na wychowanie jako rodzina zastępcza, z wyjątkiem rodziny zastępczej zawodowej, ma prawo do urlopu rodzicielskiego w wymiarze do: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1) 41 tygodni – w przypadku, o którym mowa w § 1 pkt 1;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2) 43 tygodni – w przypadkach, o których mowa w § 1 pkt 2–5;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3) 38 tygodni – w przypadku, o którym mowa w § 3.”,</a:t>
            </a:r>
          </a:p>
        </p:txBody>
      </p:sp>
    </p:spTree>
    <p:extLst>
      <p:ext uri="{BB962C8B-B14F-4D97-AF65-F5344CB8AC3E}">
        <p14:creationId xmlns:p14="http://schemas.microsoft.com/office/powerpoint/2010/main" val="19301492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77013" y="365125"/>
            <a:ext cx="11237975" cy="1288183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Dopuszczenie pracownika do pracy po urlopach związanych z rodzicielstwem - </a:t>
            </a:r>
            <a:r>
              <a:rPr lang="pl-PL" sz="24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2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38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77012" y="1897232"/>
            <a:ext cx="11237975" cy="3685032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183(2) </a:t>
            </a:r>
            <a:r>
              <a:rPr lang="pl-PL" sz="2000" b="1" dirty="0" err="1">
                <a:solidFill>
                  <a:srgbClr val="E1345F"/>
                </a:solidFill>
              </a:rPr>
              <a:t>k.p</a:t>
            </a:r>
            <a:r>
              <a:rPr lang="pl-PL" sz="2000" b="1" dirty="0">
                <a:solidFill>
                  <a:srgbClr val="E1345F"/>
                </a:solidFill>
              </a:rPr>
              <a:t>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Pracodawca dopuszcza pracownika po zakończeniu urlopu macierzyńskiego, urlopu na warunkach urlopu macierzyńskiego, urlopu rodzicielskiego, urlopu ojcowskiego, </a:t>
            </a:r>
            <a:r>
              <a:rPr lang="pl-PL" sz="2000" b="1" dirty="0">
                <a:solidFill>
                  <a:srgbClr val="1F358D"/>
                </a:solidFill>
              </a:rPr>
              <a:t>urlopu wychowawczego </a:t>
            </a:r>
            <a:r>
              <a:rPr lang="pl-PL" sz="2000" dirty="0"/>
              <a:t>do pracy na dotychczasowym stanowisku, a jeżeli nie jest to możliwe, </a:t>
            </a:r>
            <a:r>
              <a:rPr lang="pl-PL" sz="2000" b="1" dirty="0">
                <a:solidFill>
                  <a:srgbClr val="1F358D"/>
                </a:solidFill>
              </a:rPr>
              <a:t>na stanowisku równorzędnym z zajmowanym przed rozpoczęciem urlopu na warunkach nie mniej korzystnych od tych, które by obowiązywały, gdyby pracownik nie korzystał z urlopu.”;</a:t>
            </a:r>
          </a:p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l-PL" sz="2000" b="1" dirty="0">
                <a:solidFill>
                  <a:srgbClr val="E1345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uchyla się art. 186</a:t>
            </a:r>
            <a:r>
              <a:rPr lang="pl-PL" sz="2000" b="1" baseline="30000" dirty="0">
                <a:solidFill>
                  <a:srgbClr val="E1345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pl-PL" sz="2000" b="1" dirty="0">
                <a:solidFill>
                  <a:srgbClr val="E1345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br>
              <a:rPr lang="pl-PL" sz="2000" b="1" dirty="0"/>
            </a:br>
            <a:endParaRPr lang="pl-PL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2264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5"/>
            <a:ext cx="10506364" cy="1288183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Korzystanie z urlopu wychowawczego i obniżonego wymiaru czasu pracy - </a:t>
            </a:r>
            <a:r>
              <a:rPr lang="pl-PL" sz="24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2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39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0941" y="1819656"/>
            <a:ext cx="11159613" cy="3438144"/>
          </a:xfrm>
        </p:spPr>
        <p:txBody>
          <a:bodyPr/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186(7) po § 2 dodaje się § 3 i 4 w brzmieniu: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>
              <a:solidFill>
                <a:srgbClr val="C00000"/>
              </a:solidFill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§ 3. </a:t>
            </a:r>
            <a:r>
              <a:rPr lang="pl-PL" sz="2000" b="1" dirty="0">
                <a:solidFill>
                  <a:srgbClr val="1F358D"/>
                </a:solidFill>
              </a:rPr>
              <a:t>W przypadku skorzystania przez pracownika z części urlopu wychowawczego </a:t>
            </a:r>
            <a:r>
              <a:rPr lang="pl-PL" sz="2000" dirty="0"/>
              <a:t>pracownik ten może korzystać z obniżonego wymiaru czasu pracy, o którym mowa w § 1, przez okres odpowiadający pozostałemu do wykorzystania wymiarowi urlopu wychowawczego.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>
              <a:solidFill>
                <a:srgbClr val="1F358D"/>
              </a:solidFill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§ 4. </a:t>
            </a:r>
            <a:r>
              <a:rPr lang="pl-PL" sz="2000" b="1" dirty="0">
                <a:solidFill>
                  <a:srgbClr val="1F358D"/>
                </a:solidFill>
              </a:rPr>
              <a:t>Korzystanie z obniżonego wymiaru czasu pracy</a:t>
            </a:r>
            <a:r>
              <a:rPr lang="pl-PL" sz="2000" dirty="0">
                <a:solidFill>
                  <a:srgbClr val="1F358D"/>
                </a:solidFill>
              </a:rPr>
              <a:t>, </a:t>
            </a:r>
            <a:r>
              <a:rPr lang="pl-PL" sz="2000" dirty="0"/>
              <a:t>o którym mowa w § 1, </a:t>
            </a:r>
            <a:r>
              <a:rPr lang="pl-PL" sz="2000" b="1" dirty="0">
                <a:solidFill>
                  <a:srgbClr val="1F358D"/>
                </a:solidFill>
              </a:rPr>
              <a:t>nie obniża wymiaru urlopu wychowawczego.”;</a:t>
            </a:r>
          </a:p>
        </p:txBody>
      </p:sp>
    </p:spTree>
    <p:extLst>
      <p:ext uri="{BB962C8B-B14F-4D97-AF65-F5344CB8AC3E}">
        <p14:creationId xmlns:p14="http://schemas.microsoft.com/office/powerpoint/2010/main" val="21384423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6"/>
            <a:ext cx="10506364" cy="972062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Korzystanie z opieki nad dzieckiem –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40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1445" y="1426464"/>
            <a:ext cx="11189111" cy="3831336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sz="2000" b="1" dirty="0">
                <a:solidFill>
                  <a:srgbClr val="E1345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Art. 188 § 2 </a:t>
            </a:r>
            <a:r>
              <a:rPr lang="pl-PL" sz="2000" b="1" dirty="0" err="1">
                <a:solidFill>
                  <a:srgbClr val="E1345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k.p</a:t>
            </a:r>
            <a:r>
              <a:rPr lang="pl-PL" sz="2000" b="1" dirty="0">
                <a:solidFill>
                  <a:srgbClr val="E1345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sz="2000" dirty="0">
                <a:ea typeface="Times New Roman" panose="02020603050405020304" pitchFamily="18" charset="0"/>
                <a:cs typeface="Arial" panose="020B0604020202020204" pitchFamily="34" charset="0"/>
              </a:rPr>
              <a:t>O sposobie wykorzystania w danym roku kalendarzowym zwolnienia, o którym mowa w § 1, decyduje pracownik w pierwszym wniosku, składanym w postaci papierowej </a:t>
            </a:r>
            <a:r>
              <a:rPr lang="pl-PL" sz="2000" b="1" dirty="0">
                <a:solidFill>
                  <a:srgbClr val="E1345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lub elektronicznej</a:t>
            </a:r>
            <a:r>
              <a:rPr lang="pl-PL" sz="2000" dirty="0">
                <a:ea typeface="Times New Roman" panose="02020603050405020304" pitchFamily="18" charset="0"/>
                <a:cs typeface="Arial" panose="020B0604020202020204" pitchFamily="34" charset="0"/>
              </a:rPr>
              <a:t>, o udzielenie takiego zwolnienia w danym roku kalendarzowym.”,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l-PL" sz="2000" b="1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sz="2000" b="1" dirty="0">
                <a:solidFill>
                  <a:srgbClr val="E1345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po § 3 dodaje się § 4 w brzmieniu: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sz="2000" dirty="0">
                <a:ea typeface="Times New Roman" panose="02020603050405020304" pitchFamily="18" charset="0"/>
                <a:cs typeface="Arial" panose="020B0604020202020204" pitchFamily="34" charset="0"/>
              </a:rPr>
              <a:t>§ 4. Przepisy § 1 i 3 w zakresie zwolnienia </a:t>
            </a:r>
            <a:r>
              <a:rPr lang="pl-PL" sz="2000" dirty="0">
                <a:solidFill>
                  <a:srgbClr val="1F358D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od pracy udzielanego w wymiarze godzinowym, stosuje się odpowiednio do pracownika, dla którego dobowa norma czasu pracy, wynikająca z odrębnych przepisów, jest niższa niż 8 godzin.”;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8732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87680" y="365125"/>
            <a:ext cx="11222538" cy="1001559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Nowe przepisy dotyczące elastycznej organizacji pracy -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41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87680" y="1505823"/>
            <a:ext cx="11222539" cy="4246047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188(1) § 1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>
                <a:solidFill>
                  <a:srgbClr val="1F358D"/>
                </a:solidFill>
              </a:rPr>
              <a:t>Pracownik opiekujący się dzieckiem, do ukończenia przez nie 8. roku życia, może złożyć wniosek, w postaci papierowej lub elektronicznej, o zastosowanie do niego elastycznej organizacji pracy w terminie 14 dni przed planowanym rozpoczęciem korzystania z elastycznej organizacji pracy.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188(1) § 2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>
                <a:solidFill>
                  <a:srgbClr val="1F358D"/>
                </a:solidFill>
              </a:rPr>
              <a:t>Za elastyczną organizację pracy w rozumieniu § 1 uważa się w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pl-PL" sz="2000" b="1" dirty="0">
                <a:solidFill>
                  <a:srgbClr val="1F358D"/>
                </a:solidFill>
              </a:rPr>
              <a:t>telepracę,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rgbClr val="1F358D"/>
                </a:solidFill>
              </a:rPr>
              <a:t>system czasu pracy, o którym mowa w art. 139 </a:t>
            </a:r>
            <a:r>
              <a:rPr lang="pl-PL" sz="2000" b="1" i="1" dirty="0"/>
              <a:t>(przerywany czas pracy) </a:t>
            </a:r>
            <a:r>
              <a:rPr lang="pl-PL" sz="2000" dirty="0">
                <a:solidFill>
                  <a:srgbClr val="1F358D"/>
                </a:solidFill>
              </a:rPr>
              <a:t>art. 143 </a:t>
            </a:r>
            <a:r>
              <a:rPr lang="pl-PL" sz="2000" b="1" i="1" dirty="0"/>
              <a:t>(system skróconego czasu pracy) </a:t>
            </a:r>
            <a:r>
              <a:rPr lang="pl-PL" sz="2000" dirty="0">
                <a:solidFill>
                  <a:srgbClr val="1F358D"/>
                </a:solidFill>
              </a:rPr>
              <a:t>i art. 144 </a:t>
            </a:r>
            <a:r>
              <a:rPr lang="pl-PL" sz="2000" b="1" i="1" dirty="0">
                <a:solidFill>
                  <a:srgbClr val="1F358D"/>
                </a:solidFill>
              </a:rPr>
              <a:t>(system pracy weekendowej)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rgbClr val="1F358D"/>
                </a:solidFill>
              </a:rPr>
              <a:t>rozkłady czasu pracy, o których mowa w art. 140(1)</a:t>
            </a:r>
            <a:r>
              <a:rPr lang="pl-PL" sz="2000" b="1" i="1" dirty="0">
                <a:solidFill>
                  <a:srgbClr val="1F358D"/>
                </a:solidFill>
              </a:rPr>
              <a:t> </a:t>
            </a:r>
            <a:r>
              <a:rPr lang="pl-PL" sz="2000" b="1" i="1" dirty="0"/>
              <a:t>(ruchomy czas pracy) </a:t>
            </a:r>
            <a:r>
              <a:rPr lang="pl-PL" sz="2000" dirty="0">
                <a:solidFill>
                  <a:srgbClr val="1F358D"/>
                </a:solidFill>
              </a:rPr>
              <a:t>lub art. 142 </a:t>
            </a:r>
            <a:r>
              <a:rPr lang="pl-PL" sz="2000" b="1" i="1" dirty="0"/>
              <a:t>(Indywidualny rozkład czasu pracy)</a:t>
            </a:r>
            <a:r>
              <a:rPr lang="pl-PL" sz="2000" dirty="0">
                <a:solidFill>
                  <a:srgbClr val="002060"/>
                </a:solidFill>
              </a:rPr>
              <a:t>, </a:t>
            </a:r>
            <a:r>
              <a:rPr lang="pl-PL" sz="2000" dirty="0">
                <a:solidFill>
                  <a:srgbClr val="1F358D"/>
                </a:solidFill>
              </a:rPr>
              <a:t>oraz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pl-PL" sz="2000" b="1" dirty="0">
                <a:solidFill>
                  <a:srgbClr val="1F358D"/>
                </a:solidFill>
              </a:rPr>
              <a:t>obniżenie wymiaru czasu pracy.</a:t>
            </a:r>
          </a:p>
        </p:txBody>
      </p:sp>
    </p:spTree>
    <p:extLst>
      <p:ext uri="{BB962C8B-B14F-4D97-AF65-F5344CB8AC3E}">
        <p14:creationId xmlns:p14="http://schemas.microsoft.com/office/powerpoint/2010/main" val="4333585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16194" y="365125"/>
            <a:ext cx="11159613" cy="1288183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Nowe przepisy dotyczące elastycznej organizacji pracy</a:t>
            </a:r>
            <a:br>
              <a:rPr lang="pl-PL" sz="3000" b="1" dirty="0">
                <a:solidFill>
                  <a:srgbClr val="002060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42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6194" y="1773936"/>
            <a:ext cx="11159613" cy="3483864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188(1)</a:t>
            </a:r>
            <a:endParaRPr lang="pl-PL" sz="2000" dirty="0">
              <a:solidFill>
                <a:srgbClr val="E1345F"/>
              </a:solidFill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§ 4. </a:t>
            </a:r>
            <a:r>
              <a:rPr lang="pl-PL" sz="2000" b="1" dirty="0">
                <a:solidFill>
                  <a:srgbClr val="1F358D"/>
                </a:solidFill>
              </a:rPr>
              <a:t>Pracodawca rozpatruje wniosek</a:t>
            </a:r>
            <a:r>
              <a:rPr lang="pl-PL" sz="2000" dirty="0">
                <a:solidFill>
                  <a:srgbClr val="1F358D"/>
                </a:solidFill>
              </a:rPr>
              <a:t>, </a:t>
            </a:r>
            <a:r>
              <a:rPr lang="pl-PL" sz="2000" dirty="0"/>
              <a:t>o którym mowa w § 1,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uwzględniając potrzeby pracownika, w tym termin oraz przyczynę konieczności korzystania z elastycznej organizacji pracy, a także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potrzeby i możliwości pracodawcy, w tym konieczność zapewnienia ciągłości pracy, organizację pracy lub rodzaj pracy wykonywanej przez pracownika.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§ 5. Po rozpatrzeniu wniosku, o którym mowa w § 1, pracodawca informuje pracownika, w postaci papierowej lub elektronicznej, o uwzględnieniu wniosku albo o przyczynie odmowy uwzględnienia wniosku albo o innym możliwym terminie zastosowania elastycznej organizacji pracy, niż wskazany we wniosku, </a:t>
            </a:r>
            <a:r>
              <a:rPr lang="pl-PL" sz="2000" b="1" dirty="0">
                <a:solidFill>
                  <a:srgbClr val="1F358D"/>
                </a:solidFill>
              </a:rPr>
              <a:t>w terminie 7 dni od dnia otrzymania wniosku.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1046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6"/>
            <a:ext cx="10506364" cy="981894"/>
          </a:xfrm>
        </p:spPr>
        <p:txBody>
          <a:bodyPr/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Powrót do poprzedniej organizacji czasu pracy - </a:t>
            </a:r>
            <a:r>
              <a:rPr lang="pl-PL" sz="3000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KP</a:t>
            </a:r>
            <a:endParaRPr lang="pl-PL" sz="3000" dirty="0">
              <a:solidFill>
                <a:srgbClr val="E1345F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43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21110" y="1773935"/>
            <a:ext cx="11149781" cy="4066425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188(1)</a:t>
            </a:r>
            <a:endParaRPr lang="pl-PL" sz="2000" dirty="0">
              <a:solidFill>
                <a:srgbClr val="E1345F"/>
              </a:solidFill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§ 6. Pracownik, o którym mowa w § 1, może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2000" dirty="0"/>
              <a:t>w każdym czasie złożyć wniosek, w postaci papierowej lub elektronicznej, </a:t>
            </a:r>
            <a:r>
              <a:rPr lang="pl-PL" sz="2000" b="1" dirty="0">
                <a:solidFill>
                  <a:srgbClr val="1F358D"/>
                </a:solidFill>
              </a:rPr>
              <a:t>o powrót do poprzedniej organizacji pracy </a:t>
            </a:r>
            <a:r>
              <a:rPr lang="pl-PL" sz="2000" dirty="0"/>
              <a:t>przed upływem terminu, o którym mowa w § 3 pkt 3,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2000" dirty="0"/>
              <a:t>gdy uzasadnia to zmiana okoliczności będąca podstawą do korzystania przez pracownika z elastycznej organizacji pracy.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endParaRPr lang="pl-PL" sz="2000" dirty="0"/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Pracodawca po rozpatrzeniu wniosku, z uwzględnieniem okoliczności, o których mowa w § 4, informuje pracownika, w postaci papierowej lub elektronicznej, o uwzględnieniu albo przyczynie odmowy uwzględnienia wniosku albo o możliwym terminie powrotu do pracy</a:t>
            </a:r>
            <a:r>
              <a:rPr lang="pl-PL" sz="2000" dirty="0">
                <a:solidFill>
                  <a:srgbClr val="1F358D"/>
                </a:solidFill>
              </a:rPr>
              <a:t>, </a:t>
            </a:r>
            <a:r>
              <a:rPr lang="pl-PL" sz="2000" b="1" dirty="0">
                <a:solidFill>
                  <a:srgbClr val="1F358D"/>
                </a:solidFill>
              </a:rPr>
              <a:t>w terminie 7 dni od dnia otrzymania wniosku.”;</a:t>
            </a:r>
          </a:p>
        </p:txBody>
      </p:sp>
    </p:spTree>
    <p:extLst>
      <p:ext uri="{BB962C8B-B14F-4D97-AF65-F5344CB8AC3E}">
        <p14:creationId xmlns:p14="http://schemas.microsoft.com/office/powerpoint/2010/main" val="116622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60141" y="365125"/>
            <a:ext cx="11071719" cy="1288183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Zmiany w ustawie z dnia 25 czerwca 1999 r. o świadczeniach pieniężnych z ubezpieczenia społecznego w razie choroby i macierzyństwa </a:t>
            </a:r>
            <a:endParaRPr lang="pl-PL" sz="2000" dirty="0">
              <a:solidFill>
                <a:srgbClr val="1F358D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44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45542" y="1773936"/>
            <a:ext cx="11100917" cy="3483864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30a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>
              <a:solidFill>
                <a:srgbClr val="C00000"/>
              </a:solidFill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Ubezpieczona - matka dziecka,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nie później niż 21 dni po porodzie,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ma móc złożyć pisemny wniosek o wypłacenie jej zasiłku macierzyńskiego za okres odpowiadający okresowi urlopu macierzyńskiego i urlopu rodzicielskiego w pełnym wymiarze,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/>
              <a:t>z wyłączeniem okresu, 9 tygodni urlopu rodzicielskiego przysługującego ojcu dziecka.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b="1" dirty="0">
              <a:solidFill>
                <a:srgbClr val="C00000"/>
              </a:solidFill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2613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55225" y="365125"/>
            <a:ext cx="11081551" cy="1288183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Zmiany w ustawie z dnia 25 czerwca 1999 r. o świadczeniach pieniężnych z ubezpieczenia społecznego w razie choroby i macierzyństwa – art. 31  </a:t>
            </a:r>
            <a:endParaRPr lang="pl-PL" sz="2000" dirty="0">
              <a:solidFill>
                <a:srgbClr val="1F358D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45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55224" y="1773936"/>
            <a:ext cx="11081551" cy="3948438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Miesięczny zasiłek macierzyński będzie wynosił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2000" b="1" dirty="0">
                <a:solidFill>
                  <a:srgbClr val="E1345F"/>
                </a:solidFill>
              </a:rPr>
              <a:t>100% podstawy wymiaru </a:t>
            </a:r>
            <a:r>
              <a:rPr lang="pl-PL" sz="2000" dirty="0"/>
              <a:t>- za okres ustalony przepisami Kodeksu pracy jako okres urlopu macierzyńskiego, okres urlopu na warunkach urlopu macierzyńskiego oraz okres urlopu ojcowskiego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2000" b="1" dirty="0">
                <a:solidFill>
                  <a:srgbClr val="E1345F"/>
                </a:solidFill>
              </a:rPr>
              <a:t>70% podstawy wymiaru </a:t>
            </a:r>
            <a:r>
              <a:rPr lang="pl-PL" sz="2000" dirty="0"/>
              <a:t>- za okres ustalony przepisami Kodeksu pracy jako okres urlopu rodzicielskiego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2000" b="1" dirty="0">
                <a:solidFill>
                  <a:srgbClr val="E1345F"/>
                </a:solidFill>
              </a:rPr>
              <a:t>81,5% podstawy wymiaru </a:t>
            </a:r>
            <a:r>
              <a:rPr lang="pl-PL" sz="2000" dirty="0"/>
              <a:t>- w przypadku gdy ubezpieczona złoży wniosek nie później niż 21 dni po porodzie, o zasiłek macierzyński za cały okres odpowiadający okresowi urlopu macierzyńskiego, urlopu na warunkach urlopu macierzyńskiego oraz urlopu rodzicielskiego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2000" b="1" dirty="0">
                <a:solidFill>
                  <a:srgbClr val="E1345F"/>
                </a:solidFill>
              </a:rPr>
              <a:t>70% podstawy wymiaru </a:t>
            </a:r>
            <a:r>
              <a:rPr lang="pl-PL" sz="2000" dirty="0"/>
              <a:t>-  za okres 9 tygodniowej nieprzenoszalnej części tego urlopu dla ojca dziecka</a:t>
            </a:r>
          </a:p>
        </p:txBody>
      </p:sp>
    </p:spTree>
    <p:extLst>
      <p:ext uri="{BB962C8B-B14F-4D97-AF65-F5344CB8AC3E}">
        <p14:creationId xmlns:p14="http://schemas.microsoft.com/office/powerpoint/2010/main" val="7300160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55225" y="237824"/>
            <a:ext cx="11081551" cy="1021223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Zmiany w ustawie o świadczeniach pieniężnych </a:t>
            </a:r>
            <a:b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z ubezpieczenia społecznego w razie choroby i macierzyństwa </a:t>
            </a:r>
            <a:endParaRPr lang="pl-PL" sz="2000" dirty="0">
              <a:solidFill>
                <a:srgbClr val="1F358D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46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55224" y="1386348"/>
            <a:ext cx="11081551" cy="3694176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800" b="1" dirty="0">
                <a:solidFill>
                  <a:srgbClr val="E1345F"/>
                </a:solidFill>
              </a:rPr>
              <a:t>W art. 31 dodaje się ust. 3f‒3h, 4a: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800" b="1" dirty="0">
                <a:solidFill>
                  <a:srgbClr val="1F358D"/>
                </a:solidFill>
              </a:rPr>
              <a:t>3f.</a:t>
            </a:r>
            <a:r>
              <a:rPr lang="pl-PL" sz="1800" dirty="0">
                <a:solidFill>
                  <a:srgbClr val="1F358D"/>
                </a:solidFill>
              </a:rPr>
              <a:t> </a:t>
            </a:r>
            <a:r>
              <a:rPr lang="pl-PL" sz="1800" b="1" dirty="0">
                <a:solidFill>
                  <a:srgbClr val="1F358D"/>
                </a:solidFill>
              </a:rPr>
              <a:t>Zasiłek macierzyński za okres odpowiadający okresowi urlopu rodzicielskiego w części przysługującej ubezpieczonemu ojcu dziecka</a:t>
            </a:r>
            <a:r>
              <a:rPr lang="pl-PL" sz="1800" dirty="0">
                <a:solidFill>
                  <a:srgbClr val="1F358D"/>
                </a:solidFill>
              </a:rPr>
              <a:t>, </a:t>
            </a:r>
            <a:r>
              <a:rPr lang="pl-PL" sz="1800" dirty="0"/>
              <a:t>o której mowa w art. 182(1a) § 21 Kodeksu pracy, wynosi </a:t>
            </a:r>
            <a:r>
              <a:rPr lang="pl-PL" sz="1800" b="1" dirty="0">
                <a:solidFill>
                  <a:srgbClr val="1F358D"/>
                </a:solidFill>
              </a:rPr>
              <a:t>70% podstawy wymiaru.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1800" b="1" dirty="0">
              <a:solidFill>
                <a:srgbClr val="1F358D"/>
              </a:solidFill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800" b="1" dirty="0">
                <a:solidFill>
                  <a:srgbClr val="1F358D"/>
                </a:solidFill>
              </a:rPr>
              <a:t>3g. W przypadku niewykorzystania ani jednego dnia zasiłku macierzyńskiego za okres urlopu rodzicielskiego w pierwszym roku życia dziecka</a:t>
            </a:r>
            <a:r>
              <a:rPr lang="pl-PL" sz="1800" dirty="0">
                <a:solidFill>
                  <a:srgbClr val="1F358D"/>
                </a:solidFill>
              </a:rPr>
              <a:t>, </a:t>
            </a:r>
            <a:r>
              <a:rPr lang="pl-PL" sz="1800" dirty="0"/>
              <a:t>zasiłek macierzyński za okres urlopu rodzicielskiego przysługuje w wysokości 70% podstawy wymiaru.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1800" b="1" dirty="0">
              <a:solidFill>
                <a:srgbClr val="1F358D"/>
              </a:solidFill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800" b="1" dirty="0">
                <a:solidFill>
                  <a:srgbClr val="1F358D"/>
                </a:solidFill>
              </a:rPr>
              <a:t>4.</a:t>
            </a:r>
            <a:r>
              <a:rPr lang="pl-PL" sz="1800" dirty="0">
                <a:solidFill>
                  <a:srgbClr val="1F358D"/>
                </a:solidFill>
              </a:rPr>
              <a:t> </a:t>
            </a:r>
            <a:r>
              <a:rPr lang="pl-PL" sz="1800" b="1" dirty="0">
                <a:solidFill>
                  <a:srgbClr val="1F358D"/>
                </a:solidFill>
              </a:rPr>
              <a:t>W przypadku niewykorzystania w pierwszym roku życia dziecka ani jednego dnia zasiłku macierzyńskiego za okres odpowiadający okresowi urlopu rodzicielskiego</a:t>
            </a:r>
            <a:r>
              <a:rPr lang="pl-PL" sz="1800" dirty="0">
                <a:solidFill>
                  <a:srgbClr val="1F358D"/>
                </a:solidFill>
              </a:rPr>
              <a:t> w </a:t>
            </a:r>
            <a:r>
              <a:rPr lang="pl-PL" sz="1800" dirty="0"/>
              <a:t>wysokości, o której mowa w art. 31 ust. 3  </a:t>
            </a:r>
            <a:r>
              <a:rPr lang="pl-PL" sz="1800" b="1" i="1" dirty="0">
                <a:solidFill>
                  <a:srgbClr val="1F358D"/>
                </a:solidFill>
              </a:rPr>
              <a:t>(81,5 %), </a:t>
            </a:r>
            <a:r>
              <a:rPr lang="pl-PL" sz="1800" b="1" dirty="0">
                <a:solidFill>
                  <a:srgbClr val="1F358D"/>
                </a:solidFill>
              </a:rPr>
              <a:t>przysługuje jednorazowe wyrównanie </a:t>
            </a:r>
            <a:r>
              <a:rPr lang="pl-PL" sz="1800" dirty="0"/>
              <a:t>pobranego zasiłku macierzyńskiego do 100% podstawy wymiaru zasiłku.”,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1800" b="1" dirty="0">
              <a:solidFill>
                <a:srgbClr val="1F358D"/>
              </a:solidFill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800" b="1" dirty="0">
                <a:solidFill>
                  <a:srgbClr val="1F358D"/>
                </a:solidFill>
              </a:rPr>
              <a:t>4a. </a:t>
            </a:r>
            <a:r>
              <a:rPr lang="pl-PL" sz="1800" dirty="0"/>
              <a:t>Jednorazowe</a:t>
            </a:r>
            <a:r>
              <a:rPr lang="pl-PL" sz="1800" dirty="0">
                <a:solidFill>
                  <a:srgbClr val="1F358D"/>
                </a:solidFill>
              </a:rPr>
              <a:t> </a:t>
            </a:r>
            <a:r>
              <a:rPr lang="pl-PL" sz="1800" b="1" dirty="0">
                <a:solidFill>
                  <a:srgbClr val="1F358D"/>
                </a:solidFill>
              </a:rPr>
              <a:t>wyrównanie</a:t>
            </a:r>
            <a:r>
              <a:rPr lang="pl-PL" sz="1800" dirty="0">
                <a:solidFill>
                  <a:srgbClr val="1F358D"/>
                </a:solidFill>
              </a:rPr>
              <a:t> </a:t>
            </a:r>
            <a:r>
              <a:rPr lang="pl-PL" sz="1800" dirty="0"/>
              <a:t>zasiłku macierzyńskiego, o którym mowa w ust. 4, </a:t>
            </a:r>
            <a:r>
              <a:rPr lang="pl-PL" sz="1800" b="1" dirty="0">
                <a:solidFill>
                  <a:srgbClr val="1F358D"/>
                </a:solidFill>
              </a:rPr>
              <a:t>następuje na wniosek ubezpieczonego.</a:t>
            </a:r>
            <a:endParaRPr lang="pl-PL" sz="1800" dirty="0">
              <a:solidFill>
                <a:srgbClr val="1F35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18403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5"/>
            <a:ext cx="10506364" cy="1288183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pl-PL" sz="2400" b="1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Praca zdalna</a:t>
            </a:r>
            <a:br>
              <a:rPr lang="pl-PL" sz="2400" b="1" dirty="0">
                <a:solidFill>
                  <a:srgbClr val="C00000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USTAWA z dnia … 2022 r. o zmianie ustawy – Kodeks pracy oraz niektórych innych ustaw - UD318</a:t>
            </a:r>
            <a:endParaRPr lang="pl-PL" sz="2000" dirty="0">
              <a:solidFill>
                <a:srgbClr val="1F358D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47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40773" y="1773935"/>
            <a:ext cx="11149781" cy="4135251"/>
          </a:xfrm>
        </p:spPr>
        <p:txBody>
          <a:bodyPr/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67(18).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/>
              <a:t>Praca może być wykonywana całkowicie lub częściowo 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w miejscu wskazanym przez pracownika 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i każdorazowo uzgodnionym z pracodawcą, 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w tym pod adresem zamieszkania pracownika, 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w szczególności z wykorzystaniem środków bezpośredniego porozumiewania się na odległość (praca zdalna).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>
                <a:solidFill>
                  <a:srgbClr val="E1345F"/>
                </a:solidFill>
              </a:rPr>
              <a:t>Art. 67(19) § 1.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Uzgodnienie między stronami umowy o pracę dotyczące wykonywania pracy zdalnej przez pracownika może nastąpić: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1) przy zawieraniu umowy o pracę albo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2) w trakcie zatrudnienia.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10275665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227965"/>
            <a:ext cx="10506364" cy="1288183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Wykonywanie pracy zdalnej </a:t>
            </a:r>
            <a:br>
              <a:rPr lang="pl-PL" sz="3000" b="1" dirty="0">
                <a:solidFill>
                  <a:srgbClr val="C00000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– UD318</a:t>
            </a:r>
            <a:endParaRPr lang="pl-PL" sz="3000" dirty="0">
              <a:solidFill>
                <a:srgbClr val="1F358D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48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40773" y="1773936"/>
            <a:ext cx="11169445" cy="3483864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Praca zdalna może być wykonywana </a:t>
            </a:r>
            <a:r>
              <a:rPr lang="pl-PL" sz="2000" b="1" dirty="0">
                <a:solidFill>
                  <a:srgbClr val="E1345F"/>
                </a:solidFill>
              </a:rPr>
              <a:t>na polecenie pracodawcy: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1) w okresie obowiązywania stanu nadzwyczajnego, stanu zagrożenia epidemicznego albo stanu epidemii oraz w okresie 3 miesięcy po ich odwołaniu lub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2) w okresie, w którym z powodu siły wyższej zapewnienie przez pracodawcę bezpiecznych i higienicznych warunków pracy w dotychczasowym miejscu pracy pracownika nie jest czasowo możliwe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– </a:t>
            </a:r>
            <a:r>
              <a:rPr lang="pl-PL" sz="2000" b="1" dirty="0"/>
              <a:t>jeżeli pracownik złoży</a:t>
            </a:r>
            <a:r>
              <a:rPr lang="pl-PL" sz="2000" dirty="0"/>
              <a:t>, bezpośrednio przed wydaniem polecenia, w postaci papierowej lub elektronicznej </a:t>
            </a:r>
            <a:r>
              <a:rPr lang="pl-PL" sz="2000" b="1" dirty="0"/>
              <a:t>oświadczenie</a:t>
            </a:r>
            <a:r>
              <a:rPr lang="pl-PL" sz="2000" dirty="0"/>
              <a:t>, iż posiada warunki lokalowe i techniczne do wykonywania pracy zdalnej.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92911493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5"/>
            <a:ext cx="10506364" cy="1288183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Wykonywanie pracy zdalnej </a:t>
            </a:r>
            <a:br>
              <a:rPr lang="pl-PL" sz="3000" b="1" dirty="0">
                <a:solidFill>
                  <a:srgbClr val="C00000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– UD318</a:t>
            </a:r>
            <a:endParaRPr lang="pl-PL" sz="3000" dirty="0">
              <a:solidFill>
                <a:srgbClr val="1F358D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49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0941" y="1773936"/>
            <a:ext cx="11159613" cy="3483864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- Pracodawca może w każdym czasie cofnąć polecenie wykonywania pracy zdalnej, za co najmniej jednodniowym uprzedzeniem.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- W przypadku zmiany warunków lokalowych i technicznych uniemożliwiającej wykonywanie pracy zdalnej, pracownik informuje o tym niezwłocznie pracodawcę. W takim przypadku pracodawca niezwłocznie cofa polecenie wykonywania pracy zdalnej. </a:t>
            </a:r>
          </a:p>
        </p:txBody>
      </p:sp>
    </p:spTree>
    <p:extLst>
      <p:ext uri="{BB962C8B-B14F-4D97-AF65-F5344CB8AC3E}">
        <p14:creationId xmlns:p14="http://schemas.microsoft.com/office/powerpoint/2010/main" val="413595968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5"/>
            <a:ext cx="10506364" cy="913069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Wykonywanie pracy zdalnej </a:t>
            </a:r>
            <a:br>
              <a:rPr lang="pl-PL" sz="3000" b="1" dirty="0">
                <a:solidFill>
                  <a:srgbClr val="C00000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Projekt – UD318</a:t>
            </a:r>
            <a:endParaRPr lang="pl-PL" sz="3000" dirty="0">
              <a:solidFill>
                <a:srgbClr val="1F358D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50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0941" y="1554480"/>
            <a:ext cx="11159613" cy="3703320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800" dirty="0"/>
              <a:t>Wniosek pracownika dotyczący wykonywania pracy zdalnej nie będzie co do zasady dla pracodawcy wiążący.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1800" dirty="0"/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800" b="1" dirty="0"/>
              <a:t>Pracodawca jest obowiązany uwzględnić wniosek o wykonywanie pracy zdalnej</a:t>
            </a:r>
            <a:r>
              <a:rPr lang="pl-PL" sz="1800" dirty="0"/>
              <a:t>: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1800" dirty="0"/>
              <a:t>pracownic w ciąży,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1800" dirty="0"/>
              <a:t>pracownika wychowującego dziecko do ukończenia przez nie 4. roku życia, a także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1800" dirty="0"/>
              <a:t>pracownika sprawującego opiekę nad innym członkiem najbliższej rodziny lub inną osobą pozostającą we wspólnym gospodarstwie domowym, posiadających orzeczenie o niepełnosprawności albo orzeczenie o znacznym stopniu niepełnosprawności,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1800" dirty="0"/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800" dirty="0"/>
              <a:t>chyba że nie jest to możliwe ze względu na organizację pracy lub rodzaj pracy wykonywanej przez pracownika.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1800" dirty="0"/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800" dirty="0"/>
              <a:t>O przyczynie odmowy uwzględnienia wniosku pracodawca informuje pracownika w postaci papierowej lub elektronicznej w terminie 7 dni roboczych od dnia złożenia wniosku. </a:t>
            </a:r>
          </a:p>
        </p:txBody>
      </p:sp>
    </p:spTree>
    <p:extLst>
      <p:ext uri="{BB962C8B-B14F-4D97-AF65-F5344CB8AC3E}">
        <p14:creationId xmlns:p14="http://schemas.microsoft.com/office/powerpoint/2010/main" val="24660764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5"/>
            <a:ext cx="10506364" cy="1001559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Zasady wykonywania pracy zdalnej  </a:t>
            </a: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– UD318</a:t>
            </a:r>
            <a:endParaRPr lang="pl-PL" sz="3000" dirty="0">
              <a:solidFill>
                <a:srgbClr val="1F358D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51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21109" y="1773936"/>
            <a:ext cx="11179277" cy="3958270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/>
              <a:t>Zasady wykonywania pracy zdalnej określa się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2000" dirty="0"/>
              <a:t>w porozumieniu zawieranym między pracodawcą i zakładową organizacją związkową,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2000" dirty="0"/>
              <a:t>jeżeli w terminie 30 dni od dnia przedstawienia przez pracodawcę projektu porozumienia nie dojdzie do zawarcia porozumienia pracodawca określa zasady wykonywania pracy zdalnej w regulaminie,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2000" dirty="0"/>
              <a:t>jeżeli u danego pracodawcy nie działają zakładowe organizacje związkowe - w regulaminie, po konsultacji z przedstawicielami pracowników wyłonionymi w trybie przyjętym u danego pracodawcy.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2000" dirty="0"/>
              <a:t>gdy nie zostało zawarte porozumienie, albo nie został wydany regulamin - w poleceniu wykonywania pracy zdalnej albo w porozumieniu zawartym z pracownikiem.</a:t>
            </a:r>
          </a:p>
        </p:txBody>
      </p:sp>
    </p:spTree>
    <p:extLst>
      <p:ext uri="{BB962C8B-B14F-4D97-AF65-F5344CB8AC3E}">
        <p14:creationId xmlns:p14="http://schemas.microsoft.com/office/powerpoint/2010/main" val="245612117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5"/>
            <a:ext cx="10506364" cy="1288183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Obowiązek informacyjny pracodawcy </a:t>
            </a: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– UD318</a:t>
            </a:r>
            <a:endParaRPr lang="pl-PL" sz="3000" dirty="0">
              <a:solidFill>
                <a:srgbClr val="1F358D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52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50605" y="1773936"/>
            <a:ext cx="11159613" cy="3483864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W przypadku wykonywania pracy zdalnej </a:t>
            </a:r>
            <a:r>
              <a:rPr lang="pl-PL" sz="2000" b="1" dirty="0"/>
              <a:t>informacja, o której mowa w art. 29 § 3</a:t>
            </a:r>
            <a:r>
              <a:rPr lang="pl-PL" sz="2000" dirty="0"/>
              <a:t>, obejmuje dodatkowo co najmniej: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 1) określenie jednostki organizacyjnej pracodawcy, w której strukturze znajduje się stanowisko pracy pracownika wykonującego pracę zdalną;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2) wskazanie osoby lub organu, o których mowa w art. 31, odpowiedzialnych za współpracę z pracownikiem wykonującym pracę zdalną oraz upoważnionych do przeprowadzania kontroli w miejscu wykonywania pracy zdalnej.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Pracodawca przekazuje pracownikowi informacje w postaci papierowej lub elektronicznej, najpóźniej w dniu rozpoczęcia przez niego wykonywania pracy zdalnej. </a:t>
            </a:r>
          </a:p>
        </p:txBody>
      </p:sp>
    </p:spTree>
    <p:extLst>
      <p:ext uri="{BB962C8B-B14F-4D97-AF65-F5344CB8AC3E}">
        <p14:creationId xmlns:p14="http://schemas.microsoft.com/office/powerpoint/2010/main" val="92279855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16194" y="365126"/>
            <a:ext cx="11159613" cy="1050720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Wniosek o zaprzestanie wykonywania pracy zdalnej  </a:t>
            </a:r>
            <a:br>
              <a:rPr lang="pl-PL" sz="3000" b="1" dirty="0">
                <a:solidFill>
                  <a:srgbClr val="C00000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– UD318</a:t>
            </a:r>
            <a:endParaRPr lang="pl-PL" sz="3000" dirty="0">
              <a:solidFill>
                <a:srgbClr val="1F358D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53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6194" y="1494503"/>
            <a:ext cx="11159613" cy="4345857"/>
          </a:xfrm>
        </p:spPr>
        <p:txBody>
          <a:bodyPr/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/>
              <a:t>Każda ze stron umowy o pracę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może wystąpić z wiążącym wnioskiem, złożonym w postaci papierowej lub elektronicznej,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o zaprzestanie wykonywania pracy zdalnej i przywrócenie poprzednich warunków wykonywania pracy.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Strony ustalają termin, od którego nastąpi przywrócenie poprzednich warunków wykonywania pracy, nie dłuższy niż 30 dni od dnia otrzymania wniosku.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W razie braku porozumienia przywrócenie poprzednich warunków wykonywania pracy następuje w dniu następującym po upływie 30 dni od dnia otrzymania wniosku.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Uprawnienie pracodawcy w tym zakresie nie będzie jednak mogło dotyczyć pracowników  wykonujących pracę zdalną na swój – wiążący dla pracodawcy  – wniosek (tj. pracowników, o których mowa w art. 67(19) § 6 i 7).</a:t>
            </a:r>
          </a:p>
        </p:txBody>
      </p:sp>
    </p:spTree>
    <p:extLst>
      <p:ext uri="{BB962C8B-B14F-4D97-AF65-F5344CB8AC3E}">
        <p14:creationId xmlns:p14="http://schemas.microsoft.com/office/powerpoint/2010/main" val="106537761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5444" y="252621"/>
            <a:ext cx="10521112" cy="1001559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Obowiązki pracodawcy w przypadku pracy zdalnej </a:t>
            </a: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– UD318</a:t>
            </a:r>
            <a:endParaRPr lang="pl-PL" sz="3000" b="1" dirty="0">
              <a:solidFill>
                <a:srgbClr val="1F358D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54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6193" y="1254180"/>
            <a:ext cx="11159613" cy="4764659"/>
          </a:xfrm>
        </p:spPr>
        <p:txBody>
          <a:bodyPr/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/>
              <a:t>Pracodawca jest obowiązany:</a:t>
            </a:r>
          </a:p>
          <a:p>
            <a:pPr marL="457200" lvl="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pl-PL" sz="2000" dirty="0"/>
              <a:t>zapewnić pracownikowi wykonującemu pracę zdalną materiały i narzędzia pracy, (…)</a:t>
            </a:r>
          </a:p>
          <a:p>
            <a:pPr marL="457200" lvl="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pl-PL" sz="2000" dirty="0"/>
              <a:t>pokryć koszty związane z instalacją, serwisem, eksploatacją i konserwacją narzędzi pracy, (…) koszty energii elektrycznej oraz niezbędnych usług telekomunikacyjnych; </a:t>
            </a:r>
          </a:p>
          <a:p>
            <a:pPr marL="457200" lvl="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pl-PL" sz="2000" dirty="0"/>
              <a:t>pokryć inne niż określone w pkt 2 koszty bezpośrednio związane z wykonywaniem pracy zdalnej, jeżeli zwrot takich kosztów został określony w porozumieniu, (…) regulaminie, (…)</a:t>
            </a:r>
          </a:p>
          <a:p>
            <a:pPr marL="457200" lvl="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pl-PL" sz="2000" dirty="0"/>
              <a:t>zapewnić pracownikowi wykonującemu pracę zdalną niezbędne do wykonywania tej pracy szkolenia i pomoc techniczną.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/>
              <a:t>Strony mogą ustalić zasady wykorzystywania przez pracownika wykonującego pracę zdalną materiałów i narzędzi </a:t>
            </a:r>
            <a:r>
              <a:rPr lang="pl-PL" sz="2000" dirty="0"/>
              <a:t>pracy, w tym urządzeń technicznych, niezbędnych do wykonywania pracy zdalnej, </a:t>
            </a:r>
            <a:r>
              <a:rPr lang="pl-PL" sz="2000" b="1" dirty="0"/>
              <a:t>niezapewnionych przez pracodawcę,</a:t>
            </a:r>
          </a:p>
        </p:txBody>
      </p:sp>
    </p:spTree>
    <p:extLst>
      <p:ext uri="{BB962C8B-B14F-4D97-AF65-F5344CB8AC3E}">
        <p14:creationId xmlns:p14="http://schemas.microsoft.com/office/powerpoint/2010/main" val="157879193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5"/>
            <a:ext cx="10506364" cy="1288183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Nie stanowi przychodu </a:t>
            </a: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– UD318</a:t>
            </a:r>
            <a:endParaRPr lang="pl-PL" sz="3000" dirty="0">
              <a:solidFill>
                <a:srgbClr val="1F358D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55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40773" y="1773936"/>
            <a:ext cx="11149781" cy="3483864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Zapewnienie przez pracodawcę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materiałów i narzędzi pracy, w tym urządzeń technicznych, niezbędnych do wykonywania pracy zdalnej,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pokrycie kosztów związanych z wykonywaniem pracy zdalnej przez pracownika,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wypłata ekwiwalentu pieniężnego lub ryczałtu,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</a:pPr>
            <a:endParaRPr lang="pl-PL" sz="2000" dirty="0"/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 nie będzie stanowiła przychodu w rozumieniu przepisów ustawy z dnia 26 lipca 1991 r. o podatku dochodowym od osób fizycznych</a:t>
            </a:r>
          </a:p>
        </p:txBody>
      </p:sp>
    </p:spTree>
    <p:extLst>
      <p:ext uri="{BB962C8B-B14F-4D97-AF65-F5344CB8AC3E}">
        <p14:creationId xmlns:p14="http://schemas.microsoft.com/office/powerpoint/2010/main" val="110708562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5"/>
            <a:ext cx="10506364" cy="1288183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Kontrola</a:t>
            </a:r>
            <a:r>
              <a:rPr lang="pl-PL" sz="3000" b="1" dirty="0">
                <a:solidFill>
                  <a:srgbClr val="C00000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– UD318</a:t>
            </a:r>
            <a:endParaRPr lang="pl-PL" sz="3000" dirty="0">
              <a:solidFill>
                <a:srgbClr val="1F358D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56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6194" y="1653308"/>
            <a:ext cx="11159613" cy="3483864"/>
          </a:xfrm>
        </p:spPr>
        <p:txBody>
          <a:bodyPr/>
          <a:lstStyle/>
          <a:p>
            <a:pPr lvl="0" algn="just"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Pracodawca ma prawo, w miejscu wykonywania pracy zdalnej i w godzinach pracy pracownika, przeprowadzać kontrolę wykonywania tej pracy przez pracownika, w tym w zakresie bezpieczeństwa i higieny pracy oraz przestrzegania procedur ochrony danych osobowych, na zasadach określonych w porozumieniu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Szczegółowa regulacja dotycząca takiej kontroli, jak również kontroli w zakresie bezpieczeństwa i higieny pracy oraz przestrzegania procedur ochrony danych osobowych, będzie określona w porozumieniu zawartym ze związkami zawodowymi lub wydanym regulaminie (a w przypadku braku zawartego porozumienia lub wydania regulaminu – w wydanym poleceniu lub porozumieniu zawartym z pracownikiem);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Kontrola będzie przeprowadzana w porozumieniu z pracownikiem, w miejscu wykonywania pracy zdalnej oraz w godzinach pracy pracownika.</a:t>
            </a:r>
          </a:p>
        </p:txBody>
      </p:sp>
    </p:spTree>
    <p:extLst>
      <p:ext uri="{BB962C8B-B14F-4D97-AF65-F5344CB8AC3E}">
        <p14:creationId xmlns:p14="http://schemas.microsoft.com/office/powerpoint/2010/main" val="316266756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2818" y="365125"/>
            <a:ext cx="10506364" cy="1288183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Okazjonalna praca zdalna </a:t>
            </a: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– UD318</a:t>
            </a:r>
            <a:endParaRPr lang="pl-PL" sz="3000" dirty="0">
              <a:solidFill>
                <a:srgbClr val="1F358D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57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40773" y="1773936"/>
            <a:ext cx="11149781" cy="3483864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Praca zdalna może być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wykonywana okazjonalnie,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na wniosek pracownika złożony w postaci papierowej lub elektronicznej,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</a:pPr>
            <a:r>
              <a:rPr lang="pl-PL" sz="2000" dirty="0"/>
              <a:t>w wymiarze nieprzekraczającym 24 dni w roku kalendarzowym. 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146005761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>
            <a:extLst>
              <a:ext uri="{FF2B5EF4-FFF2-40B4-BE49-F238E27FC236}">
                <a16:creationId xmlns:a16="http://schemas.microsoft.com/office/drawing/2014/main" id="{F954C63B-045F-46CA-B44C-6B9CAA941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7436" y="237108"/>
            <a:ext cx="10506364" cy="686927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pl-PL" sz="3000" b="1" dirty="0">
                <a:solidFill>
                  <a:srgbClr val="E1345F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Okazjonalna praca zdalna </a:t>
            </a:r>
            <a:r>
              <a:rPr lang="pl-PL" sz="3000" b="1" dirty="0">
                <a:solidFill>
                  <a:srgbClr val="002060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pl-PL" sz="3000" b="1" dirty="0">
                <a:solidFill>
                  <a:srgbClr val="1F358D"/>
                </a:solidFill>
                <a:latin typeface="Montserrat" panose="00000500000000000000" pitchFamily="2" charset="-18"/>
                <a:ea typeface="Calibri" panose="020F0502020204030204" pitchFamily="34" charset="0"/>
                <a:cs typeface="Times New Roman" panose="02020603050405020304" pitchFamily="18" charset="0"/>
              </a:rPr>
              <a:t>UD318</a:t>
            </a:r>
            <a:endParaRPr lang="pl-PL" sz="3000" dirty="0">
              <a:solidFill>
                <a:srgbClr val="1F358D"/>
              </a:solidFill>
              <a:effectLst/>
              <a:latin typeface="Montserrat" panose="00000500000000000000" pitchFamily="2" charset="-18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A317-BAA5-4FA1-8C76-726CCEF83667}" type="slidenum">
              <a:rPr lang="pl-PL">
                <a:solidFill>
                  <a:prstClr val="black"/>
                </a:solidFill>
              </a:rPr>
              <a:pPr>
                <a:defRPr/>
              </a:pPr>
              <a:t>58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21109" y="978211"/>
            <a:ext cx="11169446" cy="3483864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b="1" dirty="0"/>
              <a:t>Do pracy zdalnej, wykonywanej okazjonalnie nie będzie stosowało się przepisów dotyczących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2000" dirty="0"/>
              <a:t>ustalenia zasad wykonywania takiej pracy zdalnej w porozumieniu zawartym ze związkami zawodowymi lub regulaminie,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2000" dirty="0"/>
              <a:t>przekazania przez pracodawcę dodatkowej informacji o warunkach zatrudnienia pracownika,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2000" dirty="0"/>
              <a:t>możliwości efektywnego wycofania się przez każdą ze stron z wykonywania pracy zdalnej, 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2000" dirty="0"/>
              <a:t>obowiązku pracodawcy zapewnienia pracownikowi materiałów i narzędzi pracy niezbędnych do wykonywania pracy zdalnej, pokrycia wymienionych w projekcie kosztów związanych z wykonywaniem pracy zdalnej, a także zapewnienia pracownikowi wykonującemu pracę zdalną pomoc techniczną i niezbędne szkolenia w zakresie obsługi narzędzi pracy,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pl-PL" sz="2000" dirty="0"/>
              <a:t>wyłączenia obowiązku przeprowadzania szkoleń okresowych pracowników zatrudnionych na stanowiskach administracyjno-biurowych, niezależnie od rodzaju przeważającej działalności pracodawcy.</a:t>
            </a:r>
          </a:p>
        </p:txBody>
      </p:sp>
    </p:spTree>
    <p:extLst>
      <p:ext uri="{BB962C8B-B14F-4D97-AF65-F5344CB8AC3E}">
        <p14:creationId xmlns:p14="http://schemas.microsoft.com/office/powerpoint/2010/main" val="44188689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7F518CB1-FF53-45F2-B3EA-68AA9153B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53D79A-113D-4982-8147-A9297FFCBBA1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59</a:t>
            </a:fld>
            <a:endParaRPr lang="pl-PL" dirty="0">
              <a:solidFill>
                <a:prstClr val="black"/>
              </a:solidFill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4B3035CC-E545-4911-9AB1-70A8944E1C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56"/>
            <a:ext cx="12192000" cy="685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94546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CF60C95-A3D1-4C2C-8728-BF8C306F8B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pl-PL" sz="4800" b="1" i="0" u="none" strike="noStrike" kern="1200" cap="none" spc="0" normalizeH="0" baseline="0" noProof="0" dirty="0">
                <a:ln>
                  <a:noFill/>
                </a:ln>
                <a:solidFill>
                  <a:srgbClr val="1F358D"/>
                </a:solidFill>
                <a:effectLst/>
                <a:uLnTx/>
                <a:uFillTx/>
                <a:latin typeface="Montserrat" panose="00000500000000000000" pitchFamily="50" charset="-18"/>
                <a:ea typeface="+mn-ea"/>
                <a:cs typeface="+mn-cs"/>
              </a:rPr>
              <a:t>Dziękujemy za uwagę!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4629151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1">
  <a:themeElements>
    <a:clrScheme name="Niestandardowy 5">
      <a:dk1>
        <a:sysClr val="windowText" lastClr="000000"/>
      </a:dk1>
      <a:lt1>
        <a:srgbClr val="FFFFFF"/>
      </a:lt1>
      <a:dk2>
        <a:srgbClr val="163593"/>
      </a:dk2>
      <a:lt2>
        <a:srgbClr val="7F7F7F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Niestandardowy 1">
      <a:majorFont>
        <a:latin typeface="Montserrat"/>
        <a:ea typeface=""/>
        <a:cs typeface=""/>
      </a:majorFont>
      <a:minorFont>
        <a:latin typeface="Open Sans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ja3" id="{949692EA-D100-4707-9E1D-E0BD7FC023E8}" vid="{0E1AADD7-127F-47E0-AA2B-83B8D2BF583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5209</TotalTime>
  <Words>6703</Words>
  <Application>Microsoft Office PowerPoint</Application>
  <PresentationFormat>Panoramiczny</PresentationFormat>
  <Paragraphs>514</Paragraphs>
  <Slides>60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60</vt:i4>
      </vt:variant>
    </vt:vector>
  </HeadingPairs>
  <TitlesOfParts>
    <vt:vector size="64" baseType="lpstr">
      <vt:lpstr>Arial</vt:lpstr>
      <vt:lpstr>Montserrat</vt:lpstr>
      <vt:lpstr>Wingdings</vt:lpstr>
      <vt:lpstr>Motyw1</vt:lpstr>
      <vt:lpstr>Planowane zmiany w prawie pracy w 2022 r.</vt:lpstr>
      <vt:lpstr>Projekt KP - UC118</vt:lpstr>
      <vt:lpstr>Umowa o pracę na okres próbny – projekt KP</vt:lpstr>
      <vt:lpstr>Okres umowy zawieranej na okres próbny – projekt KP</vt:lpstr>
      <vt:lpstr>Okres umowy zawieranej na okres próbny – projekt KP</vt:lpstr>
      <vt:lpstr>Nawiązanie stosunku pracy  – projekt KP</vt:lpstr>
      <vt:lpstr>Jednoczesne pozostawanie w stosunku pracy –  projekt KP</vt:lpstr>
      <vt:lpstr>Treść umowy o pracę – projekt KP</vt:lpstr>
      <vt:lpstr>Informacja dodatkowa – projekt KPa</vt:lpstr>
      <vt:lpstr>Informacja dodatkowa – projekt KP</vt:lpstr>
      <vt:lpstr>Informacja dodatkowa – projekt KP</vt:lpstr>
      <vt:lpstr>Zmiana informacji dodatkowej – projekt KP</vt:lpstr>
      <vt:lpstr>W postaci papierowej lub elektronicznej – projekt KP</vt:lpstr>
      <vt:lpstr>Wniosek o zmianę formy zatrudnienia – projekt KP</vt:lpstr>
      <vt:lpstr>Ochrona pracownika przed zwolnieniem – projekt KP</vt:lpstr>
      <vt:lpstr>Ochrona pracownika przed zwolnieniem – projekt KP</vt:lpstr>
      <vt:lpstr>Wypowiedzenie umowy na czas określony – projekt KP</vt:lpstr>
      <vt:lpstr>Wypowiedzenie umowy na czas określony – projekt KP</vt:lpstr>
      <vt:lpstr>Obowiązki informacyjne – projekt KP</vt:lpstr>
      <vt:lpstr>Szkolenia – projekt KP</vt:lpstr>
      <vt:lpstr>Dodatkowe dni wolne – projekt KP</vt:lpstr>
      <vt:lpstr>Dodatkowe dni wolne  – projekt KP</vt:lpstr>
      <vt:lpstr>Urlop opiekuńczy – projekt KP</vt:lpstr>
      <vt:lpstr>Urlopy opiekuńcze – projekt KP</vt:lpstr>
      <vt:lpstr>Urlopy opiekuńcze – projekt KP</vt:lpstr>
      <vt:lpstr>Ochrona stosunku pracy ciąża, urlop macierzyński … – projekt KP</vt:lpstr>
      <vt:lpstr>Ochrona stosunku pracy ciąża, urlop macierzyński … – projekt KP</vt:lpstr>
      <vt:lpstr>Urlopy opiekuńcze – projekt KP</vt:lpstr>
      <vt:lpstr>Urlopy opiekuńcze – projekt KP</vt:lpstr>
      <vt:lpstr>Zakaz zatrudniania w godzinach nadliczbowych i w porze nocnej – projekt KP</vt:lpstr>
      <vt:lpstr>Uchylenie przepisów dotyczących składania tzw. długiego wniosku o urlop rodzicielski – projekt KP</vt:lpstr>
      <vt:lpstr>Wydłużenie wymiaru urlopu rodzicielskiego i przyznanie nieprzenoszalnej jego części dla każdego z pracujących rodziców – projekt KP</vt:lpstr>
      <vt:lpstr>Zmiana zasad wykorzystywania urlopu rodzicielskiego – projekt KP</vt:lpstr>
      <vt:lpstr>Łączenie urlopu z pracą –  projekt KP z dnia 4 lutego 2022 r.</vt:lpstr>
      <vt:lpstr>Łączenie urlopu z pracą –  projekt KP z dnia 4 lutego 2022 r.</vt:lpstr>
      <vt:lpstr>Skrócenie okresu na skorzystanie z urlopu ojcowskiego projekt KP </vt:lpstr>
      <vt:lpstr>Ustalenie nowego wymiaru urlopu rodzicielskiego pracownika, który przyjął dziecko na wychowanie – projekt KP</vt:lpstr>
      <vt:lpstr>Dopuszczenie pracownika do pracy po urlopach związanych z rodzicielstwem - projekt KP</vt:lpstr>
      <vt:lpstr>Korzystanie z urlopu wychowawczego i obniżonego wymiaru czasu pracy - projekt KP</vt:lpstr>
      <vt:lpstr>Korzystanie z opieki nad dzieckiem – projekt KP</vt:lpstr>
      <vt:lpstr>Nowe przepisy dotyczące elastycznej organizacji pracy - projekt KP</vt:lpstr>
      <vt:lpstr>Nowe przepisy dotyczące elastycznej organizacji pracy projekt KP</vt:lpstr>
      <vt:lpstr>Powrót do poprzedniej organizacji czasu pracy - projekt KP</vt:lpstr>
      <vt:lpstr>Zmiany w ustawie z dnia 25 czerwca 1999 r. o świadczeniach pieniężnych z ubezpieczenia społecznego w razie choroby i macierzyństwa </vt:lpstr>
      <vt:lpstr>Zmiany w ustawie z dnia 25 czerwca 1999 r. o świadczeniach pieniężnych z ubezpieczenia społecznego w razie choroby i macierzyństwa – art. 31  </vt:lpstr>
      <vt:lpstr>Zmiany w ustawie o świadczeniach pieniężnych  z ubezpieczenia społecznego w razie choroby i macierzyństwa </vt:lpstr>
      <vt:lpstr>Praca zdalna USTAWA z dnia … 2022 r. o zmianie ustawy – Kodeks pracy oraz niektórych innych ustaw - UD318</vt:lpstr>
      <vt:lpstr>Wykonywanie pracy zdalnej  Projekt – UD318</vt:lpstr>
      <vt:lpstr>Wykonywanie pracy zdalnej  Projekt – UD318</vt:lpstr>
      <vt:lpstr>Wykonywanie pracy zdalnej  Projekt – UD318</vt:lpstr>
      <vt:lpstr>Zasady wykonywania pracy zdalnej  – UD318</vt:lpstr>
      <vt:lpstr>Obowiązek informacyjny pracodawcy – UD318</vt:lpstr>
      <vt:lpstr>Wniosek o zaprzestanie wykonywania pracy zdalnej   – UD318</vt:lpstr>
      <vt:lpstr>Obowiązki pracodawcy w przypadku pracy zdalnej – UD318</vt:lpstr>
      <vt:lpstr>Nie stanowi przychodu – UD318</vt:lpstr>
      <vt:lpstr>Kontrola – UD318</vt:lpstr>
      <vt:lpstr>Okazjonalna praca zdalna – UD318</vt:lpstr>
      <vt:lpstr>Okazjonalna praca zdalna – UD318</vt:lpstr>
      <vt:lpstr>Prezentacja programu PowerPoint</vt:lpstr>
      <vt:lpstr>Dziękujemy za uwagę!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SAMSUNG</dc:creator>
  <cp:lastModifiedBy>Katarzyna Michalak-Głogowska</cp:lastModifiedBy>
  <cp:revision>383</cp:revision>
  <dcterms:created xsi:type="dcterms:W3CDTF">2021-04-21T13:13:16Z</dcterms:created>
  <dcterms:modified xsi:type="dcterms:W3CDTF">2022-03-14T13:31:45Z</dcterms:modified>
</cp:coreProperties>
</file>